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2"/>
  </p:notesMasterIdLst>
  <p:sldIdLst>
    <p:sldId id="256" r:id="rId2"/>
    <p:sldId id="300" r:id="rId3"/>
    <p:sldId id="329" r:id="rId4"/>
    <p:sldId id="330" r:id="rId5"/>
    <p:sldId id="332" r:id="rId6"/>
    <p:sldId id="334" r:id="rId7"/>
    <p:sldId id="333" r:id="rId8"/>
    <p:sldId id="331" r:id="rId9"/>
    <p:sldId id="335" r:id="rId10"/>
    <p:sldId id="336" r:id="rId11"/>
    <p:sldId id="337" r:id="rId12"/>
    <p:sldId id="338" r:id="rId13"/>
    <p:sldId id="339" r:id="rId14"/>
    <p:sldId id="340" r:id="rId15"/>
    <p:sldId id="342" r:id="rId16"/>
    <p:sldId id="341" r:id="rId17"/>
    <p:sldId id="343" r:id="rId18"/>
    <p:sldId id="344" r:id="rId19"/>
    <p:sldId id="345" r:id="rId20"/>
    <p:sldId id="346" r:id="rId21"/>
  </p:sldIdLst>
  <p:sldSz cx="9144000" cy="6858000" type="screen4x3"/>
  <p:notesSz cx="6858000" cy="9144000"/>
  <p:embeddedFontLst>
    <p:embeddedFont>
      <p:font typeface="CMMI10"/>
      <p:regular r:id="rId23"/>
    </p:embeddedFont>
    <p:embeddedFont>
      <p:font typeface="Gabriola" pitchFamily="82" charset="0"/>
      <p:regular r:id="rId24"/>
    </p:embeddedFont>
    <p:embeddedFont>
      <p:font typeface="CMMI5"/>
      <p:regular r:id="rId25"/>
    </p:embeddedFont>
    <p:embeddedFont>
      <p:font typeface="CMMI8"/>
      <p:regular r:id="rId26"/>
    </p:embeddedFont>
    <p:embeddedFont>
      <p:font typeface="CMEX10"/>
      <p:regular r:id="rId27"/>
    </p:embeddedFont>
    <p:embeddedFont>
      <p:font typeface="CMSY7"/>
      <p:regular r:id="rId28"/>
    </p:embeddedFont>
    <p:embeddedFont>
      <p:font typeface="LCMSS8"/>
      <p:regular r:id="rId29"/>
    </p:embeddedFont>
    <p:embeddedFont>
      <p:font typeface="CMR10"/>
      <p:regular r:id="rId30"/>
    </p:embeddedFont>
    <p:embeddedFont>
      <p:font typeface="Cambria Math" pitchFamily="18" charset="0"/>
      <p:regular r:id="rId31"/>
    </p:embeddedFont>
    <p:embeddedFont>
      <p:font typeface="MS PMincho" pitchFamily="18" charset="-128"/>
      <p:regular r:id="rId32"/>
    </p:embeddedFont>
    <p:embeddedFont>
      <p:font typeface="CMMI7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Constantia" pitchFamily="18" charset="0"/>
      <p:regular r:id="rId38"/>
      <p:bold r:id="rId39"/>
      <p:italic r:id="rId40"/>
      <p:boldItalic r:id="rId41"/>
    </p:embeddedFont>
    <p:embeddedFont>
      <p:font typeface="CMR7"/>
      <p:regular r:id="rId42"/>
    </p:embeddedFont>
    <p:embeddedFont>
      <p:font typeface="CMSY10ORIG"/>
      <p:regular r:id="rId43"/>
    </p:embeddedFont>
    <p:embeddedFont>
      <p:font typeface="CMSY5"/>
      <p:regular r:id="rId44"/>
    </p:embeddedFont>
    <p:embeddedFont>
      <p:font typeface="Tw Cen MT" pitchFamily="34" charset="0"/>
      <p:regular r:id="rId45"/>
      <p:bold r:id="rId46"/>
      <p:italic r:id="rId47"/>
      <p:boldItalic r:id="rId48"/>
    </p:embeddedFont>
    <p:embeddedFont>
      <p:font typeface="Wingdings 2" pitchFamily="18" charset="2"/>
      <p:regular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21ACB-FC6E-407B-8EC6-C5C9C031163A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B28EE-5FF3-4838-8F86-059DC6B61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xmlns:mc="http://schemas.openxmlformats.org/markup-compatibility/2006" xmlns:a14="http://schemas.microsoft.com/office/drawing/2010/main" val="F9F9F9" mc:Ignorable=""/>
                </a:solidFill>
                <a:effectLst>
                  <a:innerShdw blurRad="50800" dist="25400" dir="1350000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3862-04CE-478C-9F4B-36956C541FD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DDB45-3C73-42C8-9B03-7112BE18FA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3862-04CE-478C-9F4B-36956C541FD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DB45-3C73-42C8-9B03-7112BE18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3862-04CE-478C-9F4B-36956C541FD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DB45-3C73-42C8-9B03-7112BE18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323862-04CE-478C-9F4B-36956C541FD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2DDB45-3C73-42C8-9B03-7112BE18FA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3862-04CE-478C-9F4B-36956C541FD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DB45-3C73-42C8-9B03-7112BE18FA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1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xmlns:mc="http://schemas.openxmlformats.org/markup-compatibility/2006" xmlns:a14="http://schemas.microsoft.com/office/drawing/2010/main" val="F9F9F9" mc:Ignorable="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xmlns:mc="http://schemas.openxmlformats.org/markup-compatibility/2006" xmlns:a14="http://schemas.microsoft.com/office/drawing/2010/main" val="E9E9E8" mc:Ignorable=""/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3862-04CE-478C-9F4B-36956C541FD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DB45-3C73-42C8-9B03-7112BE18FA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DB45-3C73-42C8-9B03-7112BE18FA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3862-04CE-478C-9F4B-36956C541FD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  <a:latin typeface="MS PMincho" pitchFamily="18" charset="-128"/>
                <a:ea typeface="MS PMincho" pitchFamily="18" charset="-128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  <a:latin typeface="MS PMincho" pitchFamily="18" charset="-128"/>
                <a:ea typeface="MS PMincho" pitchFamily="18" charset="-128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3862-04CE-478C-9F4B-36956C541FD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DB45-3C73-42C8-9B03-7112BE18FA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3862-04CE-478C-9F4B-36956C541FD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DB45-3C73-42C8-9B03-7112BE18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MS PMincho" pitchFamily="18" charset="-128"/>
                <a:ea typeface="MS PMincho" pitchFamily="18" charset="-128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323862-04CE-478C-9F4B-36956C541FD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2DDB45-3C73-42C8-9B03-7112BE18FA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MS PMincho" pitchFamily="18" charset="-128"/>
                <a:ea typeface="MS PMincho" pitchFamily="18" charset="-128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3862-04CE-478C-9F4B-36956C541FD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DDB45-3C73-42C8-9B03-7112BE18FA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14323862-04CE-478C-9F4B-36956C541FD6}" type="datetimeFigureOut">
              <a:rPr lang="en-US" smtClean="0"/>
              <a:pPr/>
              <a:t>4/21/2010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382DDB45-3C73-42C8-9B03-7112BE18F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1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xmlns:mc="http://schemas.openxmlformats.org/markup-compatibility/2006" xmlns:a14="http://schemas.microsoft.com/office/drawing/2010/main" val="F9F9F9" mc:Ignorable="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Gabriola" pitchFamily="82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MS PMincho" pitchFamily="18" charset="-128"/>
          <a:ea typeface="MS PMincho" pitchFamily="18" charset="-128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MS PMincho" pitchFamily="18" charset="-128"/>
          <a:ea typeface="MS PMincho" pitchFamily="18" charset="-128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MS PMincho" pitchFamily="18" charset="-128"/>
          <a:ea typeface="MS PMincho" pitchFamily="18" charset="-128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MS PMincho" pitchFamily="18" charset="-128"/>
          <a:ea typeface="MS PMincho" pitchFamily="18" charset="-128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MS PMincho" pitchFamily="18" charset="-128"/>
          <a:ea typeface="MS PMincho" pitchFamily="18" charset="-128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44718"/>
            <a:ext cx="7391400" cy="1219204"/>
          </a:xfrm>
        </p:spPr>
        <p:txBody>
          <a:bodyPr/>
          <a:lstStyle/>
          <a:p>
            <a:r>
              <a:rPr lang="en-US" sz="2400" dirty="0" err="1" smtClean="0"/>
              <a:t>Mohit</a:t>
            </a:r>
            <a:r>
              <a:rPr lang="en-US" sz="2400" dirty="0" smtClean="0"/>
              <a:t> Singh			</a:t>
            </a:r>
            <a:r>
              <a:rPr lang="en-US" sz="2400" dirty="0" err="1" smtClean="0"/>
              <a:t>Kunal</a:t>
            </a:r>
            <a:r>
              <a:rPr lang="en-US" sz="2400" dirty="0" smtClean="0"/>
              <a:t> Talwar</a:t>
            </a:r>
          </a:p>
          <a:p>
            <a:r>
              <a:rPr lang="en-US" sz="2400" dirty="0" smtClean="0"/>
              <a:t>MSR NE, McGill		MSR SV	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Chvátal</a:t>
            </a:r>
            <a:r>
              <a:rPr lang="en-US" sz="5400" dirty="0" smtClean="0"/>
              <a:t> </a:t>
            </a:r>
            <a:r>
              <a:rPr lang="en-US" sz="5400" dirty="0" err="1" smtClean="0"/>
              <a:t>Gomory</a:t>
            </a:r>
            <a:r>
              <a:rPr lang="en-US" sz="5400" dirty="0" smtClean="0"/>
              <a:t> Rounding and Integrality Gaps</a:t>
            </a:r>
            <a:endParaRPr lang="en-US" sz="5400" baseline="30000" dirty="0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k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 Graph maximum matching</a:t>
                </a:r>
              </a:p>
              <a:p>
                <a:pPr lvl="1"/>
                <a:r>
                  <a:rPr lang="en-US" dirty="0" smtClean="0"/>
                  <a:t>SA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rounds to get within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1+</m:t>
                        </m:r>
                        <m:r>
                          <a:rPr lang="en-US" i="1" dirty="0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:r>
                  <a:rPr lang="en-US" dirty="0" smtClean="0"/>
                  <a:t>CG gets to integer hull in 1 round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k</m:t>
                    </m:r>
                    <m:r>
                      <a:rPr lang="en-US" i="1" dirty="0" smtClean="0"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 smtClean="0"/>
                  <a:t> APX hard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 dirty="0" smtClean="0">
                                <a:latin typeface="Cambria Math"/>
                              </a:rPr>
                              <m:t>log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⁡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inapproximable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+ 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)approximation</a:t>
                </a:r>
              </a:p>
              <a:p>
                <a:r>
                  <a:rPr lang="en-US" dirty="0" smtClean="0"/>
                  <a:t>[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Chan Lau 10</a:t>
                </a:r>
                <a:r>
                  <a:rPr lang="en-US" dirty="0" smtClean="0"/>
                  <a:t>] Gap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  <m:r>
                          <a:rPr lang="en-US" i="1" dirty="0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rounds of SA</a:t>
                </a:r>
              </a:p>
              <a:p>
                <a:pPr lvl="1"/>
                <a:r>
                  <a:rPr lang="en-US" dirty="0" smtClean="0"/>
                  <a:t>There is a poly size LP with gap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  <m:r>
                          <a:rPr lang="en-US" i="1" dirty="0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467" b="-19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Hypergraph</a:t>
            </a:r>
            <a:r>
              <a:rPr lang="en-US" dirty="0" smtClean="0"/>
              <a:t>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9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382000" cy="4572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K</m:t>
                    </m:r>
                    <m:r>
                      <a:rPr lang="en-US" i="1" dirty="0" smtClean="0">
                        <a:latin typeface="Cambria Math"/>
                      </a:rPr>
                      <m:t> ⊆</m:t>
                    </m:r>
                    <m:r>
                      <a:rPr lang="en-US" i="1" dirty="0" smtClean="0">
                        <a:latin typeface="Cambria Math"/>
                      </a:rPr>
                      <m:t>E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an 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intersecting family </a:t>
                </a:r>
                <a:r>
                  <a:rPr lang="en-US" dirty="0" smtClean="0"/>
                  <a:t>if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K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[Chan Lau 10]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LP +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∑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  <m:r>
                          <a:rPr lang="en-US" i="1" dirty="0" smtClean="0">
                            <a:latin typeface="Cambria Math"/>
                          </a:rPr>
                          <m:t>∈</m:t>
                        </m:r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≤1 ∀</m:t>
                    </m:r>
                  </m:oMath>
                </a14:m>
                <a:r>
                  <a:rPr lang="en-US" dirty="0" smtClean="0"/>
                  <a:t> intersecting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K</m:t>
                    </m:r>
                    <m:r>
                      <a:rPr lang="en-US" i="1" dirty="0" smtClean="0">
                        <a:latin typeface="Cambria Math"/>
                      </a:rPr>
                      <m:t>⊆</m:t>
                    </m:r>
                    <m:r>
                      <a:rPr lang="en-US" i="1" dirty="0" smtClean="0">
                        <a:latin typeface="Cambria Math"/>
                      </a:rPr>
                      <m:t>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		has gap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  <m:r>
                          <a:rPr lang="en-US" i="1" dirty="0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382000" cy="4572000"/>
              </a:xfrm>
              <a:blipFill rotWithShape="1">
                <a:blip r:embed="rId2"/>
                <a:stretch>
                  <a:fillRect l="-1236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Intersecting </a:t>
            </a:r>
            <a:r>
              <a:rPr lang="en-US" smtClean="0"/>
              <a:t> family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5" b="99038" l="9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2052637" cy="192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52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K</m:t>
                    </m:r>
                    <m:r>
                      <a:rPr lang="en-US" i="1" dirty="0" smtClean="0">
                        <a:latin typeface="Cambria Math"/>
                      </a:rPr>
                      <m:t> ⊆</m:t>
                    </m:r>
                    <m:r>
                      <a:rPr lang="en-US" i="1" dirty="0" smtClean="0">
                        <a:latin typeface="Cambria Math"/>
                      </a:rPr>
                      <m:t>E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:r>
                  <a:rPr lang="en-US" dirty="0">
                    <a:solidFill>
                      <a:schemeClr val="accent3"/>
                    </a:solidFill>
                  </a:rPr>
                  <a:t>intersecting family </a:t>
                </a:r>
                <a:r>
                  <a:rPr lang="en-US" dirty="0"/>
                  <a:t>if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K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Fix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K</m:t>
                    </m:r>
                    <m:r>
                      <a:rPr lang="en-US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a:rPr lang="en-US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⊆</m:t>
                    </m:r>
                    <m:r>
                      <a:rPr lang="en-US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K</m:t>
                    </m:r>
                    <m:r>
                      <a:rPr lang="en-US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=2: 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  <m:r>
                          <a:rPr lang="en-US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∈</m:t>
                        </m:r>
                        <m:r>
                          <a:rPr lang="en-US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e</m:t>
                            </m:r>
                          </m:sub>
                        </m:sSub>
                      </m:e>
                    </m:nary>
                    <m:r>
                      <a:rPr lang="en-US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  </a:t>
                </a:r>
                <a:r>
                  <a:rPr lang="en-US" dirty="0" smtClean="0"/>
                  <a:t>valid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P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⊆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K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: 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∈</m:t>
                        </m:r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e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  </a:t>
                </a:r>
                <a:r>
                  <a:rPr lang="en-US" dirty="0"/>
                  <a:t>valid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⊆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K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5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: 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∈</m:t>
                        </m:r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e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  </a:t>
                </a:r>
                <a:r>
                  <a:rPr lang="en-US" dirty="0"/>
                  <a:t>valid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⊆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K</m:t>
                    </m:r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: 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∈</m:t>
                        </m:r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e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  </a:t>
                </a:r>
                <a:r>
                  <a:rPr lang="en-US" dirty="0"/>
                  <a:t>valid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  <m:r>
                          <a:rPr lang="en-US" i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∈</m:t>
                        </m:r>
                        <m:r>
                          <a:rPr lang="en-US" i="1" dirty="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K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e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  </a:t>
                </a:r>
                <a:r>
                  <a:rPr lang="en-US" dirty="0"/>
                  <a:t>valid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log</m:t>
                        </m:r>
                        <m:r>
                          <a:rPr lang="en-US" i="1" dirty="0" smtClean="0">
                            <a:latin typeface="Cambria Math"/>
                          </a:rPr>
                          <m:t>⁡</m:t>
                        </m:r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67" b="-1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Intersecting  family via CG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24600" y="0"/>
                <a:ext cx="2819400" cy="19959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⇒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0"/>
                <a:ext cx="2819400" cy="1995931"/>
              </a:xfrm>
              <a:prstGeom prst="rect">
                <a:avLst/>
              </a:prstGeom>
              <a:blipFill rotWithShape="1">
                <a:blip r:embed="rId3"/>
                <a:stretch>
                  <a:fillRect l="-1282" t="-601" b="-3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13228" y="381000"/>
                <a:ext cx="6172200" cy="25499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⇒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28" y="381000"/>
                <a:ext cx="6172200" cy="2549929"/>
              </a:xfrm>
              <a:prstGeom prst="rect">
                <a:avLst/>
              </a:prstGeom>
              <a:blipFill rotWithShape="1">
                <a:blip r:embed="rId4"/>
                <a:stretch>
                  <a:fillRect l="-589" t="-472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64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Extremal </a:t>
                </a:r>
                <a:r>
                  <a:rPr lang="en-US" dirty="0" err="1" smtClean="0"/>
                  <a:t>combinatorics</a:t>
                </a:r>
                <a:r>
                  <a:rPr lang="en-US" dirty="0" smtClean="0"/>
                  <a:t> result</a:t>
                </a:r>
              </a:p>
              <a:p>
                <a:pPr lvl="1"/>
                <a:r>
                  <a:rPr lang="en-US" dirty="0" smtClean="0"/>
                  <a:t>For any intersecting family in a k-regular </a:t>
                </a:r>
                <a:r>
                  <a:rPr lang="en-US" dirty="0" err="1" smtClean="0"/>
                  <a:t>hypergraph</a:t>
                </a:r>
                <a:r>
                  <a:rPr lang="en-US" dirty="0" smtClean="0"/>
                  <a:t>, there is one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i="1" dirty="0">
                  <a:latin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Implies that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Integrality gap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O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/>
                                  </a:rPr>
                                  <m:t>k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is bounded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  <m:r>
                          <a:rPr lang="en-US" i="1" dirty="0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I.e. for </a:t>
                </a:r>
                <a:r>
                  <a:rPr lang="en-US" dirty="0" err="1" smtClean="0"/>
                  <a:t>hypergraph</a:t>
                </a:r>
                <a:r>
                  <a:rPr lang="en-US" dirty="0" smtClean="0"/>
                  <a:t> matching,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round CG is nearly a factor of two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round SA.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6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families suffice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1524000"/>
                <a:ext cx="7086600" cy="4572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 dirty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u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E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uv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/>
                                    </a:rPr>
                                    <m:t>uv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 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st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uv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v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                 	∀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u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v</m:t>
                          </m:r>
                        </m:e>
                      </m:d>
                      <m:r>
                        <a:rPr lang="en-US" i="1" dirty="0" smtClean="0">
                          <a:latin typeface="Cambria Math"/>
                        </a:rPr>
                        <m:t>∈</m:t>
                      </m:r>
                      <m:r>
                        <a:rPr lang="en-US" i="1" dirty="0" smtClean="0">
                          <a:latin typeface="Cambria Math"/>
                        </a:rPr>
                        <m:t>E</m:t>
                      </m:r>
                      <m:r>
                        <a:rPr lang="en-US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uv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≤2−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/>
                                </a:rPr>
                                <m:t>u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/>
                                </a:rPr>
                                <m:t>v</m:t>
                              </m:r>
                            </m:sub>
                          </m:sSub>
                        </m:e>
                      </m:d>
                      <m:r>
                        <a:rPr lang="en-US" i="1" dirty="0" smtClean="0">
                          <a:latin typeface="Cambria Math"/>
                        </a:rPr>
                        <m:t>    	∀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u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v</m:t>
                          </m:r>
                        </m:e>
                      </m:d>
                      <m:r>
                        <a:rPr lang="en-US" i="1" dirty="0" smtClean="0">
                          <a:latin typeface="Cambria Math"/>
                        </a:rPr>
                        <m:t>∈</m:t>
                      </m:r>
                      <m:r>
                        <a:rPr lang="en-US" i="1" dirty="0" smtClean="0">
                          <a:latin typeface="Cambria Math"/>
                        </a:rPr>
                        <m:t>E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uv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≥0		                       ∀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u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v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0 ≤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≤1	                  	∀</m:t>
                      </m:r>
                      <m:r>
                        <a:rPr lang="en-US" i="1" dirty="0" smtClean="0">
                          <a:latin typeface="Cambria Math"/>
                        </a:rPr>
                        <m:t>u</m:t>
                      </m:r>
                      <m:r>
                        <a:rPr lang="en-US" i="1" dirty="0" smtClean="0">
                          <a:latin typeface="Cambria Math"/>
                        </a:rPr>
                        <m:t> ∈</m:t>
                      </m:r>
                      <m:r>
                        <a:rPr lang="en-US" i="1" dirty="0" smtClean="0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1524000"/>
                <a:ext cx="7086600" cy="4572000"/>
              </a:xfrm>
              <a:blipFill rotWithShape="1">
                <a:blip r:embed="rId2"/>
                <a:stretch>
                  <a:fillRect l="-137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Cut 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8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[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Charikar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Makarychev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Makarychev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09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uv</m:t>
                          </m:r>
                        </m:sub>
                        <m:sup>
                          <m:r>
                            <a:rPr lang="en-US" i="1" dirty="0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i="1" dirty="0" smtClean="0">
                          <a:latin typeface="Cambria Math"/>
                        </a:rPr>
                        <m:t>= 1− </m:t>
                      </m:r>
                      <m:r>
                        <a:rPr lang="en-US" i="1" dirty="0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u</m:t>
                          </m:r>
                        </m:sub>
                        <m:sup>
                          <m:r>
                            <a:rPr lang="en-US" i="1" dirty="0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for any subset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S</m:t>
                    </m:r>
                    <m:r>
                      <a:rPr lang="en-US" i="1" dirty="0" smtClean="0">
                        <a:latin typeface="Cambria Math"/>
                      </a:rPr>
                      <m:t> ⊆</m:t>
                    </m:r>
                    <m:r>
                      <a:rPr lang="en-US" i="1" dirty="0" smtClean="0">
                        <a:latin typeface="Cambria Math"/>
                      </a:rPr>
                      <m:t>V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a:rPr lang="en-US" i="1" dirty="0" smtClean="0">
                        <a:latin typeface="Cambria Math"/>
                      </a:rPr>
                      <m:t>t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/>
                  <a:t>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𝒟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 smtClean="0"/>
                  <a:t> overs solutions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x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y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x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y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y</m:t>
                        </m:r>
                      </m:e>
                    </m:d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 smtClean="0"/>
                  <a:t> is integral for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67" b="-1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Cut SA gap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895600" y="2514600"/>
            <a:ext cx="533400" cy="1066800"/>
          </a:xfrm>
          <a:prstGeom prst="rightBrac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7600" y="2686042"/>
                <a:ext cx="472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MS PMincho" pitchFamily="18" charset="-128"/>
                    <a:ea typeface="MS PMincho" pitchFamily="18" charset="-128"/>
                  </a:rPr>
                  <a:t>Survives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MS PMincho" pitchFamily="18" charset="-128"/>
                      </a:rPr>
                      <m:t>t</m:t>
                    </m:r>
                    <m:r>
                      <a:rPr lang="en-US" sz="2400" i="1" dirty="0" smtClean="0">
                        <a:latin typeface="Cambria Math"/>
                        <a:ea typeface="MS PMincho" pitchFamily="18" charset="-128"/>
                      </a:rPr>
                      <m:t>= 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MS PMincho" pitchFamily="18" charset="-128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/>
                            <a:ea typeface="MS PMincho" pitchFamily="18" charset="-128"/>
                          </a:rPr>
                          <m:t>n</m:t>
                        </m:r>
                      </m:e>
                      <m:sup>
                        <m:r>
                          <a:rPr lang="en-US" sz="2400" i="1" dirty="0" smtClean="0">
                            <a:latin typeface="Cambria Math"/>
                            <a:ea typeface="MS PMincho" pitchFamily="18" charset="-128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MS PMincho" pitchFamily="18" charset="-128"/>
                    <a:ea typeface="MS PMincho" pitchFamily="18" charset="-128"/>
                  </a:rPr>
                  <a:t> rounds of SA</a:t>
                </a:r>
                <a:endParaRPr lang="en-US" sz="2400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686042"/>
                <a:ext cx="4724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35" t="-14667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94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Observation: for any constraint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x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b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y</m:t>
                    </m:r>
                  </m:oMath>
                </a14:m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e>
                      <m: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a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b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c</m:t>
                    </m:r>
                  </m:oMath>
                </a14:m>
                <a:r>
                  <a:rPr lang="en-US" dirty="0" smtClean="0"/>
                  <a:t> are integers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a</m:t>
                    </m:r>
                    <m:r>
                      <a:rPr lang="en-US" i="1" dirty="0" smtClean="0">
                        <a:latin typeface="Cambria Math"/>
                      </a:rPr>
                      <m:t> ≥0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(can add arbitrary positive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x</m:t>
                    </m:r>
                    <m:r>
                      <a:rPr lang="en-US" i="1" dirty="0" smtClean="0">
                        <a:latin typeface="Cambria Math"/>
                      </a:rPr>
                      <m:t> ≥0</m:t>
                    </m:r>
                  </m:oMath>
                </a14:m>
                <a:r>
                  <a:rPr lang="en-US" dirty="0" smtClean="0"/>
                  <a:t> to remove negative coefficients and get stronger constraint)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Main idea: show that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uv</m:t>
                          </m:r>
                        </m:sub>
                        <m:sup>
                          <m:r>
                            <a:rPr lang="en-US" i="1" dirty="0" smtClean="0">
                              <a:latin typeface="Cambria Math"/>
                            </a:rPr>
                            <m:t>k</m:t>
                          </m:r>
                        </m:sup>
                      </m:sSubSup>
                      <m:r>
                        <a:rPr lang="en-US" i="1" dirty="0">
                          <a:latin typeface="Cambria Math"/>
                        </a:rPr>
                        <m:t>= 1− </m:t>
                      </m:r>
                      <m:r>
                        <a:rPr lang="en-US" i="1" dirty="0">
                          <a:latin typeface="Cambria Math"/>
                        </a:rPr>
                        <m:t>𝜖</m:t>
                      </m:r>
                      <m:r>
                        <a:rPr lang="en-US" i="1" dirty="0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k</m:t>
                          </m:r>
                        </m:num>
                        <m:den>
                          <m:r>
                            <a:rPr lang="en-US" i="1" dirty="0" smtClean="0">
                              <a:latin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u</m:t>
                          </m:r>
                        </m:sub>
                        <m:sup>
                          <m:r>
                            <a:rPr lang="en-US" i="1" dirty="0" smtClean="0">
                              <a:latin typeface="Cambria Math"/>
                            </a:rPr>
                            <m:t>k</m:t>
                          </m:r>
                        </m:sup>
                      </m:sSubSup>
                      <m:r>
                        <a:rPr lang="en-US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867" r="-1111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Cut  CG 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539262" y="4619330"/>
            <a:ext cx="484909" cy="1066800"/>
          </a:xfrm>
          <a:prstGeom prst="rightBrac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1762" y="4790772"/>
                <a:ext cx="4294909" cy="4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MS PMincho" pitchFamily="18" charset="-128"/>
                    <a:ea typeface="MS PMincho" pitchFamily="18" charset="-128"/>
                  </a:rPr>
                  <a:t>i</a:t>
                </a:r>
                <a:r>
                  <a:rPr lang="en-US" sz="2400" dirty="0" smtClean="0">
                    <a:latin typeface="MS PMincho" pitchFamily="18" charset="-128"/>
                    <a:ea typeface="MS PMincho" pitchFamily="18" charset="-128"/>
                  </a:rPr>
                  <a:t>s feasible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MS PMincho" pitchFamily="18" charset="-128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/>
                            <a:ea typeface="MS PMincho" pitchFamily="18" charset="-128"/>
                          </a:rPr>
                          <m:t>P</m:t>
                        </m:r>
                      </m:e>
                      <m:sup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  <a:ea typeface="MS PMincho" pitchFamily="18" charset="-128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  <a:ea typeface="MS PMincho" pitchFamily="18" charset="-128"/>
                              </a:rPr>
                              <m:t>k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762" y="4790772"/>
                <a:ext cx="4294909" cy="486672"/>
              </a:xfrm>
              <a:prstGeom prst="rect">
                <a:avLst/>
              </a:prstGeom>
              <a:blipFill rotWithShape="1">
                <a:blip r:embed="rId3"/>
                <a:stretch>
                  <a:fillRect l="-2273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49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Base case: k=0. Inspection</a:t>
                </a:r>
              </a:p>
              <a:p>
                <a:r>
                  <a:rPr lang="en-US" dirty="0" smtClean="0"/>
                  <a:t>Induction Step.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Need 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>
                        <a:solidFill>
                          <a:schemeClr val="accent3"/>
                        </a:solidFill>
                        <a:latin typeface="Cambria Math"/>
                      </a:rPr>
                      <m:t>x</m:t>
                    </m:r>
                    <m:r>
                      <a:rPr lang="en-US" i="1" dirty="0">
                        <a:solidFill>
                          <a:schemeClr val="accent3"/>
                        </a:solidFill>
                        <a:latin typeface="Cambria Math"/>
                      </a:rPr>
                      <m:t>≤</m:t>
                    </m:r>
                    <m:r>
                      <a:rPr lang="en-US" i="1" dirty="0">
                        <a:solidFill>
                          <a:schemeClr val="accent3"/>
                        </a:solidFill>
                        <a:latin typeface="Cambria Math"/>
                      </a:rPr>
                      <m:t>b</m:t>
                    </m:r>
                    <m:r>
                      <a:rPr lang="en-US" i="1" dirty="0">
                        <a:solidFill>
                          <a:schemeClr val="accent3"/>
                        </a:solidFill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>
                        <a:solidFill>
                          <a:schemeClr val="accent3"/>
                        </a:solidFill>
                        <a:latin typeface="Cambria Math"/>
                      </a:rPr>
                      <m:t>y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P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k</m:t>
                            </m:r>
                          </m:e>
                        </m:d>
                      </m:sup>
                    </m:sSup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holds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Case 1: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Supp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Case 2: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Supp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6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S</m:t>
                    </m:r>
                    <m:r>
                      <a:rPr lang="en-US" i="1" dirty="0" smtClean="0">
                        <a:latin typeface="Cambria Math"/>
                      </a:rPr>
                      <m:t>= {</m:t>
                    </m:r>
                    <m:r>
                      <a:rPr lang="en-US" i="1" dirty="0" smtClean="0">
                        <a:latin typeface="Cambria Math"/>
                      </a:rPr>
                      <m:t>u</m:t>
                    </m:r>
                    <m:r>
                      <a:rPr lang="en-US" i="1" dirty="0" smtClean="0">
                        <a:latin typeface="Cambria Math"/>
                      </a:rPr>
                      <m:t>: </m:t>
                    </m:r>
                    <m:r>
                      <a:rPr lang="en-US" i="1" dirty="0" smtClean="0">
                        <a:latin typeface="Cambria Math"/>
                      </a:rPr>
                      <m:t>uv</m:t>
                    </m:r>
                    <m:r>
                      <a:rPr lang="en-US" i="1" dirty="0" smtClean="0">
                        <a:latin typeface="Cambria Math"/>
                      </a:rPr>
                      <m:t> ∈</m:t>
                    </m:r>
                    <m:r>
                      <a:rPr lang="en-US" i="1" dirty="0" smtClean="0">
                        <a:latin typeface="Cambria Math"/>
                      </a:rPr>
                      <m:t>A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v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/>
                  <a:t> a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overs solutions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x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y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x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y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x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y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is integral for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x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𝒟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v</m:t>
                    </m:r>
                    <m:r>
                      <a:rPr lang="en-US" i="1" dirty="0" smtClean="0">
                        <a:latin typeface="Cambria Math"/>
                      </a:rPr>
                      <m:t> ∈</m:t>
                    </m:r>
                    <m:r>
                      <a:rPr lang="en-US" i="1" dirty="0" smtClean="0">
                        <a:latin typeface="Cambria Math"/>
                      </a:rPr>
                      <m:t>S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uv</m:t>
                    </m:r>
                    <m:r>
                      <a:rPr lang="en-US" i="1" dirty="0" smtClean="0">
                        <a:latin typeface="Cambria Math"/>
                      </a:rPr>
                      <m:t> ∈</m:t>
                    </m:r>
                    <m:r>
                      <a:rPr lang="en-US" i="1" dirty="0" smtClean="0">
                        <a:latin typeface="Cambria Math"/>
                      </a:rPr>
                      <m:t>A</m:t>
                    </m:r>
                  </m:oMath>
                </a14:m>
                <a:r>
                  <a:rPr lang="en-US" dirty="0" smtClean="0"/>
                  <a:t>, 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  <m:r>
                          <a:rPr lang="en-US" i="1" dirty="0" smtClean="0">
                            <a:latin typeface="Cambria Math"/>
                          </a:rPr>
                          <m:t>’,</m:t>
                        </m:r>
                        <m:r>
                          <a:rPr lang="en-US" i="1" dirty="0" smtClean="0">
                            <a:latin typeface="Cambria Math"/>
                          </a:rPr>
                          <m:t>y</m:t>
                        </m:r>
                        <m:r>
                          <a:rPr lang="en-US" i="1" dirty="0" smtClean="0">
                            <a:latin typeface="Cambria Math"/>
                          </a:rPr>
                          <m:t>’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v</m:t>
                    </m:r>
                    <m:r>
                      <a:rPr lang="en-US" i="1" dirty="0" smtClean="0">
                        <a:latin typeface="Cambria Math"/>
                      </a:rPr>
                      <m:t> ∈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y</m:t>
                        </m:r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v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u</m:t>
                        </m:r>
                      </m:sub>
                    </m:sSub>
                  </m:oMath>
                </a14:m>
                <a:r>
                  <a:rPr lang="en-US" dirty="0" smtClean="0"/>
                  <a:t>, for arbitrary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u</m:t>
                    </m:r>
                    <m:r>
                      <a:rPr lang="en-US" i="1" dirty="0" smtClean="0">
                        <a:latin typeface="Cambria Math"/>
                      </a:rPr>
                      <m:t> ∈</m:t>
                    </m:r>
                    <m:r>
                      <a:rPr lang="en-US" i="1" dirty="0" smtClean="0">
                        <a:latin typeface="Cambria Math"/>
                      </a:rPr>
                      <m:t>S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vw</m:t>
                    </m:r>
                    <m:r>
                      <a:rPr lang="en-US" i="1" dirty="0" smtClean="0">
                        <a:latin typeface="Cambria Math"/>
                      </a:rPr>
                      <m:t> ∈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vw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 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x</m:t>
                    </m:r>
                    <m:r>
                      <a:rPr lang="en-US" i="1" dirty="0" smtClean="0">
                        <a:latin typeface="Cambria Math"/>
                      </a:rPr>
                      <m:t>’,</m:t>
                    </m:r>
                    <m:r>
                      <a:rPr lang="en-US" i="1" dirty="0" smtClean="0">
                        <a:latin typeface="Cambria Math"/>
                      </a:rPr>
                      <m:t>y</m:t>
                    </m:r>
                    <m:r>
                      <a:rPr lang="en-US" i="1" dirty="0" smtClean="0">
                        <a:latin typeface="Cambria Math"/>
                      </a:rPr>
                      <m:t>’)</m:t>
                    </m:r>
                  </m:oMath>
                </a14:m>
                <a:r>
                  <a:rPr lang="en-US" dirty="0" smtClean="0"/>
                  <a:t> integral. Agrees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y</m:t>
                        </m:r>
                      </m:e>
                    </m:d>
                  </m:oMath>
                </a14:m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A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P</m:t>
                    </m:r>
                    <m:r>
                      <a:rPr lang="en-US" i="1" dirty="0" smtClean="0">
                        <a:latin typeface="Cambria Math"/>
                      </a:rPr>
                      <m:t> ∩</m:t>
                    </m:r>
                    <m:r>
                      <a:rPr lang="en-US" i="1" dirty="0" smtClean="0">
                        <a:latin typeface="Cambria Math"/>
                      </a:rPr>
                      <m:t>Z</m:t>
                    </m:r>
                    <m:r>
                      <a:rPr lang="en-US" i="1" dirty="0" smtClean="0">
                        <a:latin typeface="Cambria Math"/>
                      </a:rPr>
                      <m:t> ⊆ 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e>
                      <m: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</m:e>
                        </m:d>
                      </m:sup>
                    </m:sSup>
                    <m:r>
                      <a:rPr lang="en-US" i="1" dirty="0" smtClean="0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x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b</m:t>
                    </m:r>
                    <m:r>
                      <a:rPr lang="en-US" i="1" dirty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y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.  Therefore done.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x</m:t>
                    </m:r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b</m:t>
                    </m:r>
                    <m:r>
                      <a:rPr lang="en-US" i="1" dirty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y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A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Supp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t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51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uv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k</m:t>
                          </m:r>
                        </m:sup>
                      </m:sSubSup>
                      <m:r>
                        <a:rPr lang="en-US" i="1" dirty="0">
                          <a:latin typeface="Cambria Math"/>
                        </a:rPr>
                        <m:t>= 1− </m:t>
                      </m:r>
                      <m:r>
                        <a:rPr lang="en-US" i="1" dirty="0">
                          <a:latin typeface="Cambria Math"/>
                        </a:rPr>
                        <m:t>𝜖</m:t>
                      </m:r>
                      <m:r>
                        <a:rPr lang="en-US" i="1" dirty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  <m:r>
                            <a:rPr lang="en-US" i="1" dirty="0">
                              <a:latin typeface="Cambria Math"/>
                            </a:rPr>
                            <m:t>k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/>
                            </a:rPr>
                            <m:t>y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u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k</m:t>
                          </m:r>
                        </m:sup>
                      </m:sSubSup>
                      <m:r>
                        <a:rPr lang="en-US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By definition,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x</m:t>
                    </m:r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b</m:t>
                    </m:r>
                    <m:r>
                      <a:rPr lang="en-US" i="1" dirty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y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-1 valid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i="1" dirty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  <m:r>
                          <a:rPr lang="en-US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a</m:t>
                            </m:r>
                          </m:e>
                        </m:d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Supp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k</m:t>
                        </m:r>
                        <m:r>
                          <a:rPr lang="en-US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a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 Therefore done.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x</m:t>
                    </m:r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b</m:t>
                    </m:r>
                    <m:r>
                      <a:rPr lang="en-US" i="1" dirty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y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A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Supp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t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44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21318" y="4563511"/>
                <a:ext cx="514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LP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318" y="4563511"/>
                <a:ext cx="514115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1529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24799" y="4548763"/>
                <a:ext cx="524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LB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9" y="4548763"/>
                <a:ext cx="524311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51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676400"/>
                <a:ext cx="5334000" cy="10668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latin typeface="MS PMincho" pitchFamily="18" charset="-128"/>
                    <a:ea typeface="MS PMincho" pitchFamily="18" charset="-128"/>
                  </a:rPr>
                  <a:t>Cleverly define </a:t>
                </a:r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Lower Bound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LB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on </a:t>
                </a:r>
                <a:r>
                  <a:rPr lang="en-US" sz="2000" dirty="0" smtClean="0">
                    <a:latin typeface="MS PMincho" pitchFamily="18" charset="-128"/>
                    <a:ea typeface="MS PMincho" pitchFamily="18" charset="-128"/>
                  </a:rPr>
                  <a:t>Optimum</a:t>
                </a:r>
              </a:p>
              <a:p>
                <a:r>
                  <a:rPr lang="en-US" sz="2000" dirty="0" smtClean="0">
                    <a:latin typeface="MS PMincho" pitchFamily="18" charset="-128"/>
                    <a:ea typeface="MS PMincho" pitchFamily="18" charset="-128"/>
                  </a:rPr>
                  <a:t>Think hard</a:t>
                </a:r>
                <a:endParaRPr lang="en-US" sz="2000" dirty="0">
                  <a:latin typeface="MS PMincho" pitchFamily="18" charset="-128"/>
                  <a:ea typeface="MS PMincho" pitchFamily="18" charset="-128"/>
                </a:endParaRPr>
              </a:p>
              <a:p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Show that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Alg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 ≤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⋅</m:t>
                    </m:r>
                    <m:r>
                      <a:rPr lang="en-US" sz="2000" i="1" dirty="0">
                        <a:solidFill>
                          <a:schemeClr val="accent3"/>
                        </a:solidFill>
                        <a:latin typeface="Cambria Math"/>
                      </a:rPr>
                      <m:t>LB</m:t>
                    </m:r>
                  </m:oMath>
                </a14:m>
                <a:endParaRPr lang="en-US" sz="2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400"/>
                <a:ext cx="5334000" cy="1066800"/>
              </a:xfrm>
              <a:prstGeom prst="rect">
                <a:avLst/>
              </a:prstGeom>
              <a:blipFill rotWithShape="1">
                <a:blip r:embed="rId4"/>
                <a:stretch>
                  <a:fillRect l="-1026" t="-1130" b="-734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0" y="3129888"/>
                <a:ext cx="5334000" cy="10668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Write natural linear program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LP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>
                    <a:latin typeface="MS PMincho" pitchFamily="18" charset="-128"/>
                    <a:ea typeface="MS PMincho" pitchFamily="18" charset="-128"/>
                  </a:rPr>
                  <a:t>Think hard</a:t>
                </a:r>
              </a:p>
              <a:p>
                <a:r>
                  <a:rPr lang="en-US" sz="2000" dirty="0" smtClean="0">
                    <a:latin typeface="MS PMincho" pitchFamily="18" charset="-128"/>
                    <a:ea typeface="MS PMincho" pitchFamily="18" charset="-128"/>
                  </a:rPr>
                  <a:t>Show </a:t>
                </a:r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Alg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 ≤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⋅</m:t>
                    </m:r>
                    <m:r>
                      <a:rPr lang="en-US" sz="2000" i="1" dirty="0">
                        <a:solidFill>
                          <a:schemeClr val="accent3"/>
                        </a:solidFill>
                        <a:latin typeface="Cambria Math"/>
                      </a:rPr>
                      <m:t>L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P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29888"/>
                <a:ext cx="5334000" cy="1066800"/>
              </a:xfrm>
              <a:prstGeom prst="rect">
                <a:avLst/>
              </a:prstGeom>
              <a:blipFill rotWithShape="1">
                <a:blip r:embed="rId5"/>
                <a:stretch>
                  <a:fillRect l="-1026" t="-565" b="-734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4572000"/>
                <a:ext cx="5334000" cy="12954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Write natural linear program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LP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Add cleverly designed constraints to get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LP</m:t>
                    </m:r>
                    <m:r>
                      <a:rPr lang="en-US" sz="2000" i="1" dirty="0">
                        <a:latin typeface="Cambria Math"/>
                      </a:rPr>
                      <m:t>′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>
                    <a:latin typeface="MS PMincho" pitchFamily="18" charset="-128"/>
                    <a:ea typeface="MS PMincho" pitchFamily="18" charset="-128"/>
                  </a:rPr>
                  <a:t>Think hard</a:t>
                </a:r>
              </a:p>
              <a:p>
                <a:r>
                  <a:rPr lang="en-US" sz="2000" dirty="0" smtClean="0">
                    <a:latin typeface="MS PMincho" pitchFamily="18" charset="-128"/>
                    <a:ea typeface="MS PMincho" pitchFamily="18" charset="-128"/>
                  </a:rPr>
                  <a:t>Show </a:t>
                </a:r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Alg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 ≤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⋅</m:t>
                    </m:r>
                    <m:r>
                      <a:rPr lang="en-US" sz="2000" i="1" dirty="0">
                        <a:solidFill>
                          <a:schemeClr val="accent3"/>
                        </a:solidFill>
                        <a:latin typeface="Cambria Math"/>
                      </a:rPr>
                      <m:t>L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P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72000"/>
                <a:ext cx="5334000" cy="1295400"/>
              </a:xfrm>
              <a:prstGeom prst="rect">
                <a:avLst/>
              </a:prstGeom>
              <a:blipFill rotWithShape="1">
                <a:blip r:embed="rId6"/>
                <a:stretch>
                  <a:fillRect l="-1026" t="-3721" b="-883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7543800" y="1676400"/>
            <a:ext cx="0" cy="3962400"/>
          </a:xfrm>
          <a:prstGeom prst="line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43800" y="3810000"/>
            <a:ext cx="2286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59720" y="3189008"/>
            <a:ext cx="2286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43800" y="4800600"/>
            <a:ext cx="2286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24799" y="3659875"/>
                <a:ext cx="683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OPT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9" y="3659875"/>
                <a:ext cx="68345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160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21318" y="3004342"/>
                <a:ext cx="605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Alg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318" y="3004342"/>
                <a:ext cx="60542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3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proofs for unique games, CSPs, VC</a:t>
            </a:r>
          </a:p>
          <a:p>
            <a:endParaRPr lang="en-US" dirty="0"/>
          </a:p>
          <a:p>
            <a:r>
              <a:rPr lang="en-US" dirty="0" smtClean="0"/>
              <a:t>CG hierarchy often not much better than SA</a:t>
            </a:r>
          </a:p>
          <a:p>
            <a:r>
              <a:rPr lang="en-US" dirty="0" smtClean="0"/>
              <a:t>Noticeably better for </a:t>
            </a:r>
            <a:r>
              <a:rPr lang="en-US" dirty="0" err="1" smtClean="0"/>
              <a:t>Hypergraph</a:t>
            </a:r>
            <a:r>
              <a:rPr lang="en-US" dirty="0" smtClean="0"/>
              <a:t> matching</a:t>
            </a:r>
          </a:p>
          <a:p>
            <a:endParaRPr lang="en-US" dirty="0"/>
          </a:p>
          <a:p>
            <a:r>
              <a:rPr lang="en-US" dirty="0" smtClean="0"/>
              <a:t>What other problems show large gap between clever LP and LS/SA? Does CG capture them?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5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6858000" cy="4572000"/>
              </a:xfrm>
            </p:spPr>
            <p:txBody>
              <a:bodyPr/>
              <a:lstStyle/>
              <a:p>
                <a:r>
                  <a:rPr lang="en-US" dirty="0" smtClean="0"/>
                  <a:t>Would like to establish limits on what we can hope to do</a:t>
                </a:r>
              </a:p>
              <a:p>
                <a:r>
                  <a:rPr lang="en-US" dirty="0" smtClean="0"/>
                  <a:t>APX-hardness: usually good evidence. Often unavailable</a:t>
                </a:r>
              </a:p>
              <a:p>
                <a:endParaRPr lang="en-US" dirty="0"/>
              </a:p>
              <a:p>
                <a:r>
                  <a:rPr lang="en-US" dirty="0" smtClean="0"/>
                  <a:t>LP Gaps show limits of specific LP</a:t>
                </a:r>
              </a:p>
              <a:p>
                <a:pPr lvl="1"/>
                <a:r>
                  <a:rPr lang="en-US" dirty="0" smtClean="0"/>
                  <a:t>Show gap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LP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OPT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6858000" cy="4572000"/>
              </a:xfrm>
              <a:blipFill rotWithShape="1">
                <a:blip r:embed="rId2"/>
                <a:stretch>
                  <a:fillRect l="-800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no good algorithms known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543800" y="1676400"/>
            <a:ext cx="0" cy="3962400"/>
          </a:xfrm>
          <a:prstGeom prst="line">
            <a:avLst/>
          </a:prstGeom>
          <a:ln w="381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543800" y="3810000"/>
            <a:ext cx="2286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559720" y="3189008"/>
            <a:ext cx="2286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43800" y="4800600"/>
            <a:ext cx="228600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24799" y="3659875"/>
                <a:ext cx="683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OPT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9" y="3659875"/>
                <a:ext cx="68345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160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21318" y="3004342"/>
                <a:ext cx="605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Alg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318" y="3004342"/>
                <a:ext cx="60542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3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21318" y="4563511"/>
                <a:ext cx="514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LP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318" y="4563511"/>
                <a:ext cx="51411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529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19200" y="5068195"/>
                <a:ext cx="5334000" cy="10668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Write natural linear program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LP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Think hard</a:t>
                </a:r>
              </a:p>
              <a:p>
                <a:r>
                  <a:rPr lang="en-US" sz="2000" dirty="0" smtClean="0">
                    <a:latin typeface="MS PMincho" pitchFamily="18" charset="-128"/>
                    <a:ea typeface="MS PMincho" pitchFamily="18" charset="-128"/>
                  </a:rPr>
                  <a:t>Show </a:t>
                </a:r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Alg</m:t>
                    </m:r>
                    <m:r>
                      <a:rPr lang="en-US" sz="2000" i="1" dirty="0">
                        <a:latin typeface="Cambria Math"/>
                      </a:rPr>
                      <m:t> ≤</m:t>
                    </m:r>
                    <m:r>
                      <a:rPr lang="en-US" sz="2000" i="1" dirty="0">
                        <a:latin typeface="Cambria Math"/>
                      </a:rPr>
                      <m:t>𝛼</m:t>
                    </m:r>
                    <m:r>
                      <a:rPr lang="en-US" sz="2000" i="1" dirty="0" smtClean="0">
                        <a:latin typeface="Cambria Math"/>
                      </a:rPr>
                      <m:t>⋅</m:t>
                    </m:r>
                    <m:r>
                      <a:rPr lang="en-US" sz="2000" i="1" dirty="0">
                        <a:latin typeface="Cambria Math"/>
                      </a:rPr>
                      <m:t>L</m:t>
                    </m:r>
                    <m:r>
                      <a:rPr lang="en-US" sz="2000" i="1" dirty="0" smtClean="0">
                        <a:latin typeface="Cambria Math"/>
                      </a:rPr>
                      <m:t>P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068195"/>
                <a:ext cx="5334000" cy="1066800"/>
              </a:xfrm>
              <a:prstGeom prst="rect">
                <a:avLst/>
              </a:prstGeom>
              <a:blipFill rotWithShape="1">
                <a:blip r:embed="rId6"/>
                <a:stretch>
                  <a:fillRect l="-1026" t="-565" b="-734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9200" y="5068195"/>
                <a:ext cx="5334000" cy="1318957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Write natural linear program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LP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Add cleverly designed constraints to get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LP</m:t>
                    </m:r>
                    <m:r>
                      <a:rPr lang="en-US" sz="2000" i="1" dirty="0">
                        <a:latin typeface="Cambria Math"/>
                      </a:rPr>
                      <m:t>′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Think hard</a:t>
                </a:r>
              </a:p>
              <a:p>
                <a:r>
                  <a:rPr lang="en-US" sz="2000" dirty="0" smtClean="0">
                    <a:latin typeface="MS PMincho" pitchFamily="18" charset="-128"/>
                    <a:ea typeface="MS PMincho" pitchFamily="18" charset="-128"/>
                  </a:rPr>
                  <a:t>Show </a:t>
                </a:r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Alg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 ≤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⋅</m:t>
                    </m:r>
                    <m:r>
                      <a:rPr lang="en-US" sz="2000" i="1" dirty="0">
                        <a:solidFill>
                          <a:schemeClr val="accent3"/>
                        </a:solidFill>
                        <a:latin typeface="Cambria Math"/>
                      </a:rPr>
                      <m:t>L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P</m:t>
                    </m:r>
                    <m:r>
                      <a:rPr lang="en-US" sz="200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068195"/>
                <a:ext cx="5334000" cy="1318957"/>
              </a:xfrm>
              <a:prstGeom prst="rect">
                <a:avLst/>
              </a:prstGeom>
              <a:blipFill rotWithShape="1">
                <a:blip r:embed="rId7"/>
                <a:stretch>
                  <a:fillRect l="-1026" t="-2740" b="-776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>
            <a:off x="6934200" y="3844541"/>
            <a:ext cx="381000" cy="903636"/>
          </a:xfrm>
          <a:prstGeom prst="leftBrace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34000" y="4296359"/>
            <a:ext cx="1447800" cy="12324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37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automate getting tighter relaxations</a:t>
            </a:r>
          </a:p>
          <a:p>
            <a:pPr lvl="1"/>
            <a:r>
              <a:rPr lang="en-US" dirty="0" err="1" smtClean="0"/>
              <a:t>Lovász-Schrijver</a:t>
            </a:r>
            <a:endParaRPr lang="en-US" dirty="0" smtClean="0"/>
          </a:p>
          <a:p>
            <a:pPr lvl="1"/>
            <a:r>
              <a:rPr lang="en-US" dirty="0" err="1" smtClean="0"/>
              <a:t>Sherali</a:t>
            </a:r>
            <a:r>
              <a:rPr lang="en-US" dirty="0" smtClean="0"/>
              <a:t>-Adams</a:t>
            </a:r>
          </a:p>
          <a:p>
            <a:pPr lvl="1"/>
            <a:r>
              <a:rPr lang="en-US" dirty="0" err="1" smtClean="0"/>
              <a:t>Lassere</a:t>
            </a:r>
            <a:endParaRPr lang="en-US" dirty="0" smtClean="0"/>
          </a:p>
          <a:p>
            <a:pPr lvl="1"/>
            <a:r>
              <a:rPr lang="en-US" dirty="0" err="1" smtClean="0"/>
              <a:t>Chvátal-Gomory</a:t>
            </a:r>
            <a:endParaRPr lang="en-US" dirty="0" smtClean="0"/>
          </a:p>
          <a:p>
            <a:r>
              <a:rPr lang="en-US" dirty="0" smtClean="0"/>
              <a:t>Often (at least retrospectively), improve LP/SDP gaps</a:t>
            </a:r>
          </a:p>
          <a:p>
            <a:pPr lvl="1"/>
            <a:r>
              <a:rPr lang="en-US" dirty="0" smtClean="0"/>
              <a:t>Matching, </a:t>
            </a:r>
            <a:r>
              <a:rPr lang="en-US" dirty="0" err="1" smtClean="0"/>
              <a:t>MaxCut</a:t>
            </a:r>
            <a:r>
              <a:rPr lang="en-US" dirty="0" smtClean="0"/>
              <a:t>, Sparsest Cut, Unique Label Cover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 smtClean="0">
                <a:solidFill>
                  <a:schemeClr val="accent5"/>
                </a:solidFill>
              </a:rPr>
              <a:t>Arora-Bollobás-Lovász</a:t>
            </a:r>
            <a:r>
              <a:rPr lang="en-US" dirty="0" smtClean="0">
                <a:solidFill>
                  <a:schemeClr val="accent5"/>
                </a:solidFill>
              </a:rPr>
              <a:t> 2002</a:t>
            </a:r>
            <a:r>
              <a:rPr lang="en-US" dirty="0" smtClean="0"/>
              <a:t>] </a:t>
            </a:r>
          </a:p>
          <a:p>
            <a:pPr marL="0" indent="0">
              <a:buNone/>
            </a:pPr>
            <a:r>
              <a:rPr lang="en-US" dirty="0" smtClean="0"/>
              <a:t>Can we establish limits for these procedures?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Generating Procedures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0" y="2286000"/>
                <a:ext cx="5334000" cy="13716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Write natural linear program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LP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accent3"/>
                    </a:solidFill>
                    <a:latin typeface="MS PMincho" pitchFamily="18" charset="-128"/>
                    <a:ea typeface="MS PMincho" pitchFamily="18" charset="-128"/>
                  </a:rPr>
                  <a:t>Add cleverly designed constraints to get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3"/>
                        </a:solidFill>
                        <a:latin typeface="Cambria Math"/>
                      </a:rPr>
                      <m:t>LP</m:t>
                    </m:r>
                    <m:r>
                      <a:rPr lang="en-US" sz="2000" i="1" dirty="0">
                        <a:solidFill>
                          <a:schemeClr val="accent3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000" dirty="0">
                  <a:solidFill>
                    <a:schemeClr val="accent3"/>
                  </a:solidFill>
                </a:endParaRPr>
              </a:p>
              <a:p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Think hard</a:t>
                </a:r>
              </a:p>
              <a:p>
                <a:r>
                  <a:rPr lang="en-US" sz="2000" dirty="0" smtClean="0">
                    <a:latin typeface="MS PMincho" pitchFamily="18" charset="-128"/>
                    <a:ea typeface="MS PMincho" pitchFamily="18" charset="-128"/>
                  </a:rPr>
                  <a:t>Show </a:t>
                </a:r>
                <a:r>
                  <a:rPr lang="en-US" sz="2000" dirty="0">
                    <a:latin typeface="MS PMincho" pitchFamily="18" charset="-128"/>
                    <a:ea typeface="MS PMincho" pitchFamily="18" charset="-128"/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Alg</m:t>
                    </m:r>
                    <m:r>
                      <a:rPr lang="en-US" sz="2000" i="1" dirty="0">
                        <a:latin typeface="Cambria Math"/>
                      </a:rPr>
                      <m:t> ≤</m:t>
                    </m:r>
                    <m:r>
                      <a:rPr lang="en-US" sz="2000" i="1" dirty="0">
                        <a:latin typeface="Cambria Math"/>
                      </a:rPr>
                      <m:t>𝛼</m:t>
                    </m:r>
                    <m:r>
                      <a:rPr lang="en-US" sz="2000" i="1" dirty="0" smtClean="0">
                        <a:latin typeface="Cambria Math"/>
                      </a:rPr>
                      <m:t>⋅</m:t>
                    </m:r>
                    <m:r>
                      <a:rPr lang="en-US" sz="2000" i="1" dirty="0">
                        <a:latin typeface="Cambria Math"/>
                      </a:rPr>
                      <m:t>L</m:t>
                    </m:r>
                    <m:r>
                      <a:rPr lang="en-US" sz="2000" i="1" dirty="0" smtClean="0">
                        <a:latin typeface="Cambria Math"/>
                      </a:rPr>
                      <m:t>P</m:t>
                    </m:r>
                    <m:r>
                      <a:rPr lang="en-US" sz="2000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86000"/>
                <a:ext cx="5334000" cy="1371600"/>
              </a:xfrm>
              <a:prstGeom prst="rect">
                <a:avLst/>
              </a:prstGeom>
              <a:blipFill rotWithShape="1">
                <a:blip r:embed="rId2"/>
                <a:stretch>
                  <a:fillRect l="-1026" t="-881" b="-572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72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534400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[</a:t>
                </a:r>
                <a:r>
                  <a:rPr lang="en-US" dirty="0" err="1">
                    <a:solidFill>
                      <a:schemeClr val="accent5"/>
                    </a:solidFill>
                  </a:rPr>
                  <a:t>Arora-Bollobás-Lovász</a:t>
                </a:r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2002</a:t>
                </a:r>
                <a:r>
                  <a:rPr lang="en-US" dirty="0" smtClean="0"/>
                  <a:t>] </a:t>
                </a:r>
                <a:endParaRPr lang="en-US" dirty="0" smtClean="0">
                  <a:solidFill>
                    <a:schemeClr val="accent5"/>
                  </a:solidFill>
                </a:endParaRPr>
              </a:p>
              <a:p>
                <a:pPr lvl="1"/>
                <a:r>
                  <a:rPr lang="en-US" dirty="0" smtClean="0"/>
                  <a:t>Vertex Cover: Large Class of LPs has integrality gap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2−</m:t>
                        </m:r>
                        <m:r>
                          <a:rPr lang="en-US" i="1" dirty="0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.Implies gaps for LS, SA.</a:t>
                </a:r>
              </a:p>
              <a:p>
                <a:r>
                  <a:rPr lang="en-US" dirty="0" smtClean="0">
                    <a:solidFill>
                      <a:schemeClr val="accent5"/>
                    </a:solidFill>
                  </a:rPr>
                  <a:t>GMTT07,DK07,S08,CMM09,MS09,T09,RS09,KS09,CL10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LS/SA/</a:t>
                </a:r>
                <a:r>
                  <a:rPr lang="en-US" dirty="0" err="1" smtClean="0"/>
                  <a:t>Lassere</a:t>
                </a:r>
                <a:r>
                  <a:rPr lang="en-US" dirty="0" smtClean="0"/>
                  <a:t>/LS+ gaps for several problems</a:t>
                </a:r>
              </a:p>
              <a:p>
                <a:pPr lvl="1"/>
                <a:r>
                  <a:rPr lang="en-US" dirty="0" err="1" smtClean="0"/>
                  <a:t>MaxCut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Unique Label Cover</a:t>
                </a:r>
              </a:p>
              <a:p>
                <a:pPr lvl="1"/>
                <a:r>
                  <a:rPr lang="en-US" dirty="0" smtClean="0"/>
                  <a:t>Sparsest Cut</a:t>
                </a:r>
              </a:p>
              <a:p>
                <a:pPr lvl="1"/>
                <a:r>
                  <a:rPr lang="en-US" dirty="0" smtClean="0"/>
                  <a:t>CSP</a:t>
                </a:r>
              </a:p>
              <a:p>
                <a:pPr lvl="1"/>
                <a:r>
                  <a:rPr lang="en-US" dirty="0" smtClean="0"/>
                  <a:t>LIN</a:t>
                </a:r>
              </a:p>
              <a:p>
                <a:pPr lvl="1"/>
                <a:r>
                  <a:rPr lang="en-US" dirty="0" smtClean="0"/>
                  <a:t>Matching</a:t>
                </a:r>
              </a:p>
              <a:p>
                <a:pPr lvl="1"/>
                <a:r>
                  <a:rPr lang="en-US" dirty="0" smtClean="0"/>
                  <a:t>…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534400" cy="4953000"/>
              </a:xfrm>
              <a:blipFill rotWithShape="1">
                <a:blip r:embed="rId2"/>
                <a:stretch>
                  <a:fillRect l="-1214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for LS, SA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4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 err="1" smtClean="0"/>
                  <a:t>Hypergraph</a:t>
                </a:r>
                <a:r>
                  <a:rPr lang="en-US" dirty="0" smtClean="0"/>
                  <a:t> </a:t>
                </a:r>
                <a:r>
                  <a:rPr lang="en-US" dirty="0"/>
                  <a:t>matching in k-uniform </a:t>
                </a:r>
                <a:r>
                  <a:rPr lang="en-US" dirty="0" err="1"/>
                  <a:t>hypergraphs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k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rounds of CG bring gap down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k</m:t>
                        </m:r>
                        <m:r>
                          <a:rPr lang="en-US" i="1" dirty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Chan Lau 10</a:t>
                </a:r>
                <a:r>
                  <a:rPr lang="en-US" dirty="0" smtClean="0"/>
                  <a:t>] SA </a:t>
                </a:r>
                <a:r>
                  <a:rPr lang="en-US" dirty="0"/>
                  <a:t>gap is at least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k</m:t>
                    </m:r>
                    <m:r>
                      <a:rPr lang="en-US" i="1" dirty="0">
                        <a:latin typeface="Cambria Math"/>
                      </a:rPr>
                      <m:t>−2)</m:t>
                    </m:r>
                  </m:oMath>
                </a14:m>
                <a:r>
                  <a:rPr lang="en-US" dirty="0"/>
                  <a:t> even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rounds.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What about </a:t>
            </a:r>
            <a:r>
              <a:rPr lang="en-US" dirty="0" err="1"/>
              <a:t>Chvátal-Gomory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7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Gaps remain large for many rounds of CG</a:t>
                </a:r>
              </a:p>
              <a:p>
                <a:pPr lvl="1"/>
                <a:endParaRPr lang="en-US" dirty="0" smtClean="0">
                  <a:solidFill>
                    <a:schemeClr val="accent3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3"/>
                    </a:solidFill>
                  </a:rPr>
                  <a:t>Vertex Cover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: 		</a:t>
                </a:r>
                <a:r>
                  <a:rPr lang="en-US" dirty="0" smtClean="0"/>
                  <a:t>Gap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(2−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)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 rounds</a:t>
                </a:r>
              </a:p>
              <a:p>
                <a:pPr lvl="1"/>
                <a:r>
                  <a:rPr lang="en-US" dirty="0" err="1" smtClean="0">
                    <a:solidFill>
                      <a:schemeClr val="accent3"/>
                    </a:solidFill>
                  </a:rPr>
                  <a:t>MaxCut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:			</a:t>
                </a:r>
                <a:r>
                  <a:rPr lang="en-US" dirty="0" smtClean="0"/>
                  <a:t>Gap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2−</m:t>
                        </m:r>
                        <m:r>
                          <a:rPr lang="en-US" i="1" dirty="0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rounds</a:t>
                </a:r>
              </a:p>
              <a:p>
                <a:pPr lvl="1"/>
                <a:r>
                  <a:rPr lang="en-US" dirty="0" smtClean="0">
                    <a:solidFill>
                      <a:schemeClr val="accent3"/>
                    </a:solidFill>
                  </a:rPr>
                  <a:t>Unique Label Cover: 	</a:t>
                </a:r>
                <a:r>
                  <a:rPr lang="en-US" dirty="0" smtClean="0"/>
                  <a:t>Gap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q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 smtClean="0"/>
                  <a:t> rounds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k</m:t>
                    </m:r>
                  </m:oMath>
                </a14:m>
                <a:r>
                  <a:rPr lang="en-US" dirty="0" smtClean="0">
                    <a:solidFill>
                      <a:schemeClr val="accent3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CS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3"/>
                    </a:solidFill>
                  </a:rPr>
                  <a:t>: 			</a:t>
                </a:r>
                <a:r>
                  <a:rPr lang="en-US" dirty="0" smtClean="0"/>
                  <a:t>Gap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q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k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kq</m:t>
                        </m:r>
                        <m:r>
                          <a:rPr lang="en-US" i="1" smtClean="0">
                            <a:latin typeface="Cambria Math"/>
                          </a:rPr>
                          <m:t>(</m:t>
                        </m:r>
                        <m:r>
                          <a:rPr lang="en-US" i="1" smtClean="0">
                            <a:latin typeface="Cambria Math"/>
                          </a:rPr>
                          <m:t>q</m:t>
                        </m:r>
                        <m:r>
                          <a:rPr lang="en-US" i="1" smtClean="0">
                            <a:latin typeface="Cambria Math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𝛾</m:t>
                    </m:r>
                    <m:r>
                      <a:rPr lang="en-US" i="1" dirty="0" smtClean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 rounds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Same as SA gaps.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What about </a:t>
            </a:r>
            <a:r>
              <a:rPr lang="en-US" dirty="0" err="1" smtClean="0"/>
              <a:t>Chvátal-Gomory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4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Gomory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1958</a:t>
                </a:r>
                <a:r>
                  <a:rPr lang="en-US" dirty="0" smtClean="0"/>
                  <a:t>]</a:t>
                </a:r>
              </a:p>
              <a:p>
                <a:pPr lvl="1"/>
                <a:r>
                  <a:rPr lang="en-US" dirty="0" smtClean="0"/>
                  <a:t>For a polyhedron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P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P</m:t>
                    </m:r>
                    <m:r>
                      <a:rPr lang="en-US" i="1" dirty="0" smtClean="0">
                        <a:latin typeface="Cambria Math"/>
                      </a:rPr>
                      <m:t>’ = {</m:t>
                    </m:r>
                    <m:r>
                      <a:rPr lang="en-US" i="1" dirty="0" smtClean="0">
                        <a:latin typeface="Cambria Math"/>
                      </a:rPr>
                      <m:t>x</m:t>
                    </m:r>
                    <m:r>
                      <a:rPr lang="en-US" i="1" dirty="0" smtClean="0">
                        <a:latin typeface="Cambria Math"/>
                      </a:rPr>
                      <m:t> ∈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P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x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 ≥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b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where</a:t>
                </a:r>
              </a:p>
              <a:p>
                <a:pPr marL="777240" lvl="2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 	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a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 ∈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777240" lvl="2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b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 ∈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777240" lvl="2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 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x</m:t>
                            </m:r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: </m:t>
                            </m:r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x</m:t>
                            </m:r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&gt; 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b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−1   }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777240" lvl="2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P</m:t>
                    </m:r>
                    <m:r>
                      <a:rPr lang="en-US" i="1" dirty="0" smtClean="0">
                        <a:latin typeface="Cambria Math"/>
                      </a:rPr>
                      <m:t> ∩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i="1" dirty="0" smtClean="0">
                        <a:latin typeface="Cambria Math"/>
                      </a:rPr>
                      <m:t> ⊆</m:t>
                    </m:r>
                    <m:r>
                      <a:rPr lang="en-US" i="1" dirty="0" smtClean="0">
                        <a:latin typeface="Cambria Math"/>
                      </a:rPr>
                      <m:t>P</m:t>
                    </m:r>
                    <m:r>
                      <a:rPr lang="en-US" i="1" dirty="0" smtClean="0">
                        <a:latin typeface="Cambria Math"/>
                      </a:rPr>
                      <m:t>’ ⊆</m:t>
                    </m:r>
                    <m:r>
                      <a:rPr lang="en-US" i="1" dirty="0" smtClean="0">
                        <a:latin typeface="Cambria Math"/>
                      </a:rPr>
                      <m:t>P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latin typeface="Cambria Math"/>
                      </a:rPr>
                      <m:t>P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 dirty="0" smtClean="0">
                            <a:latin typeface="Cambria Math"/>
                          </a:rPr>
                          <m:t>j</m:t>
                        </m:r>
                        <m:r>
                          <a:rPr lang="en-US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e>
                      <m:sup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j</m:t>
                            </m:r>
                            <m:r>
                              <a:rPr lang="en-US" i="1" dirty="0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i="1" dirty="0" smtClean="0">
                        <a:latin typeface="Cambria Math"/>
                      </a:rPr>
                      <m:t>)′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 dirty="0" smtClean="0">
                            <a:latin typeface="Cambria Math"/>
                          </a:rPr>
                          <m:t>j</m:t>
                        </m:r>
                        <m:r>
                          <a:rPr lang="en-US" i="1" dirty="0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is polyhedron obtained after j rounds of CG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dirty="0" err="1" smtClean="0"/>
              <a:t>Chvátal-Gomory</a:t>
            </a:r>
            <a:r>
              <a:rPr lang="en-US" dirty="0" smtClean="0"/>
              <a:t> 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0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k</m:t>
                    </m:r>
                  </m:oMath>
                </a14:m>
                <a:r>
                  <a:rPr lang="en-US" dirty="0" smtClean="0"/>
                  <a:t>-uniform </a:t>
                </a:r>
                <a:r>
                  <a:rPr lang="en-US" dirty="0" err="1" smtClean="0"/>
                  <a:t>hypergraph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G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V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E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Each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e</m:t>
                    </m:r>
                    <m:r>
                      <a:rPr lang="en-US" i="1" dirty="0" smtClean="0">
                        <a:latin typeface="Cambria Math"/>
                      </a:rPr>
                      <m:t> ⊆</m:t>
                    </m:r>
                    <m:r>
                      <a:rPr lang="en-US" i="1" dirty="0" smtClean="0">
                        <a:latin typeface="Cambria Math"/>
                      </a:rPr>
                      <m:t>V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k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 smtClean="0"/>
                  <a:t>Goal: find largest subset of disjoint edges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Max</m:t>
                    </m:r>
                    <m:r>
                      <a:rPr lang="en-US" i="1" dirty="0" smtClean="0">
                        <a:latin typeface="Cambria Math"/>
                      </a:rPr>
                      <m:t>               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e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  <m:r>
                          <a:rPr lang="en-US" i="1" dirty="0" smtClean="0">
                            <a:latin typeface="Cambria Math"/>
                          </a:rPr>
                          <m:t> ∈</m:t>
                        </m:r>
                        <m:r>
                          <a:rPr lang="en-US" i="1" dirty="0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v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e</m:t>
                            </m:r>
                          </m:sub>
                        </m:sSub>
                      </m:e>
                    </m:nary>
                    <m:r>
                      <a:rPr lang="en-US" i="1" dirty="0" smtClean="0">
                        <a:latin typeface="Cambria Math"/>
                      </a:rPr>
                      <m:t>≤1 	                    ∀</m:t>
                    </m:r>
                    <m:r>
                      <a:rPr lang="en-US" i="1" dirty="0" smtClean="0">
                        <a:latin typeface="Cambria Math"/>
                      </a:rPr>
                      <m:t>v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V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≥0                                        ∀</m:t>
                    </m:r>
                    <m:r>
                      <a:rPr lang="en-US" i="1" dirty="0" smtClean="0">
                        <a:latin typeface="Cambria Math"/>
                      </a:rPr>
                      <m:t>e</m:t>
                    </m:r>
                    <m:r>
                      <a:rPr lang="en-US" i="1" dirty="0" smtClean="0">
                        <a:latin typeface="Cambria Math"/>
                      </a:rPr>
                      <m:t> ∈</m:t>
                    </m:r>
                    <m:r>
                      <a:rPr lang="en-US" i="1" dirty="0" smtClean="0">
                        <a:latin typeface="Cambria Math"/>
                      </a:rPr>
                      <m:t>E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Hypergraph</a:t>
            </a:r>
            <a:r>
              <a:rPr lang="en-US" dirty="0" smtClean="0"/>
              <a:t>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7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UNAL@YOUJQNTFUVWXY5MI" val="35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444D26" mc:Ignorable=""/>
      </a:dk2>
      <a:lt2>
        <a:srgbClr xmlns:mc="http://schemas.openxmlformats.org/markup-compatibility/2006" xmlns:a14="http://schemas.microsoft.com/office/drawing/2010/main" val="FEFAC9" mc:Ignorable=""/>
      </a:lt2>
      <a:accent1>
        <a:srgbClr xmlns:mc="http://schemas.openxmlformats.org/markup-compatibility/2006" xmlns:a14="http://schemas.microsoft.com/office/drawing/2010/main" val="A5B592" mc:Ignorable=""/>
      </a:accent1>
      <a:accent2>
        <a:srgbClr xmlns:mc="http://schemas.openxmlformats.org/markup-compatibility/2006" xmlns:a14="http://schemas.microsoft.com/office/drawing/2010/main" val="F3A447" mc:Ignorable=""/>
      </a:accent2>
      <a:accent3>
        <a:srgbClr xmlns:mc="http://schemas.openxmlformats.org/markup-compatibility/2006" xmlns:a14="http://schemas.microsoft.com/office/drawing/2010/main" val="E7BC29" mc:Ignorable=""/>
      </a:accent3>
      <a:accent4>
        <a:srgbClr xmlns:mc="http://schemas.openxmlformats.org/markup-compatibility/2006" xmlns:a14="http://schemas.microsoft.com/office/drawing/2010/main" val="D092A7" mc:Ignorable=""/>
      </a:accent4>
      <a:accent5>
        <a:srgbClr xmlns:mc="http://schemas.openxmlformats.org/markup-compatibility/2006" xmlns:a14="http://schemas.microsoft.com/office/drawing/2010/main" val="9C85C0" mc:Ignorable=""/>
      </a:accent5>
      <a:accent6>
        <a:srgbClr xmlns:mc="http://schemas.openxmlformats.org/markup-compatibility/2006" xmlns:a14="http://schemas.microsoft.com/office/drawing/2010/main" val="809EC2" mc:Ignorable=""/>
      </a:accent6>
      <a:hlink>
        <a:srgbClr xmlns:mc="http://schemas.openxmlformats.org/markup-compatibility/2006" xmlns:a14="http://schemas.microsoft.com/office/drawing/2010/main" val="8E58B6" mc:Ignorable=""/>
      </a:hlink>
      <a:folHlink>
        <a:srgbClr xmlns:mc="http://schemas.openxmlformats.org/markup-compatibility/2006" xmlns:a14="http://schemas.microsoft.com/office/drawing/2010/main" val="7F6F6F" mc:Ignorable="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3678</TotalTime>
  <Words>1492</Words>
  <Application>Microsoft Office PowerPoint</Application>
  <PresentationFormat>On-screen Show (4:3)</PresentationFormat>
  <Paragraphs>209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CMMI10</vt:lpstr>
      <vt:lpstr>Gabriola</vt:lpstr>
      <vt:lpstr>CMMI5</vt:lpstr>
      <vt:lpstr>CMMI8</vt:lpstr>
      <vt:lpstr>CMEX10</vt:lpstr>
      <vt:lpstr>CMSY7</vt:lpstr>
      <vt:lpstr>LCMSS8</vt:lpstr>
      <vt:lpstr>CMR10</vt:lpstr>
      <vt:lpstr>Cambria Math</vt:lpstr>
      <vt:lpstr>MS PMincho</vt:lpstr>
      <vt:lpstr>CMMI7</vt:lpstr>
      <vt:lpstr>Calibri</vt:lpstr>
      <vt:lpstr>Constantia</vt:lpstr>
      <vt:lpstr>CMR7</vt:lpstr>
      <vt:lpstr>CMSY10ORIG</vt:lpstr>
      <vt:lpstr>CMSY5</vt:lpstr>
      <vt:lpstr>Tw Cen MT</vt:lpstr>
      <vt:lpstr>Wingdings 2</vt:lpstr>
      <vt:lpstr>Paper</vt:lpstr>
      <vt:lpstr>Chvátal Gomory Rounding and Integrality Gaps</vt:lpstr>
      <vt:lpstr>Approximation Algorithm Design</vt:lpstr>
      <vt:lpstr>When no good algorithms known</vt:lpstr>
      <vt:lpstr>Cut Generating Procedures</vt:lpstr>
      <vt:lpstr>Gap for LS, SA etc.</vt:lpstr>
      <vt:lpstr>This talk: What about Chvátal-Gomory </vt:lpstr>
      <vt:lpstr>This talk: What about Chvátal-Gomory</vt:lpstr>
      <vt:lpstr>Defining Chvátal-Gomory Cuts</vt:lpstr>
      <vt:lpstr>Hypergraph Matching</vt:lpstr>
      <vt:lpstr>Hypergraph matching</vt:lpstr>
      <vt:lpstr>Intersecting  family</vt:lpstr>
      <vt:lpstr>Intersecting  family via CG</vt:lpstr>
      <vt:lpstr>Small families suffice</vt:lpstr>
      <vt:lpstr>Max Cut LP</vt:lpstr>
      <vt:lpstr>Max Cut SA gap</vt:lpstr>
      <vt:lpstr>Max Cut  CG </vt:lpstr>
      <vt:lpstr>Proof by induction</vt:lpstr>
      <vt:lpstr>a^T x≤b+ c^T y  :  A=Supp(a)≤t/2</vt:lpstr>
      <vt:lpstr>a^T x≤b+ c^T y  :  A=Supp(a)&gt;t/2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Differentially Private Approximation Algorithms</dc:title>
  <dc:creator>kunal</dc:creator>
  <cp:lastModifiedBy>Kunal Talwar</cp:lastModifiedBy>
  <cp:revision>151</cp:revision>
  <dcterms:created xsi:type="dcterms:W3CDTF">2009-08-27T16:56:33Z</dcterms:created>
  <dcterms:modified xsi:type="dcterms:W3CDTF">2010-04-21T20:32:38Z</dcterms:modified>
</cp:coreProperties>
</file>