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545" r:id="rId1"/>
  </p:sldMasterIdLst>
  <p:sldIdLst>
    <p:sldId id="256" r:id="rId2"/>
    <p:sldId id="257" r:id="rId3"/>
    <p:sldId id="258" r:id="rId4"/>
    <p:sldId id="259" r:id="rId5"/>
    <p:sldId id="260" r:id="rId6"/>
    <p:sldId id="298" r:id="rId7"/>
    <p:sldId id="261" r:id="rId8"/>
    <p:sldId id="263" r:id="rId9"/>
    <p:sldId id="304" r:id="rId10"/>
    <p:sldId id="281" r:id="rId11"/>
    <p:sldId id="271" r:id="rId12"/>
    <p:sldId id="272" r:id="rId13"/>
    <p:sldId id="264" r:id="rId14"/>
    <p:sldId id="262" r:id="rId15"/>
    <p:sldId id="282" r:id="rId16"/>
    <p:sldId id="266" r:id="rId17"/>
    <p:sldId id="265" r:id="rId18"/>
    <p:sldId id="267" r:id="rId19"/>
    <p:sldId id="268" r:id="rId20"/>
    <p:sldId id="269" r:id="rId21"/>
    <p:sldId id="273" r:id="rId22"/>
    <p:sldId id="274" r:id="rId23"/>
    <p:sldId id="275" r:id="rId24"/>
    <p:sldId id="309" r:id="rId25"/>
    <p:sldId id="276" r:id="rId26"/>
    <p:sldId id="278" r:id="rId27"/>
    <p:sldId id="303" r:id="rId28"/>
    <p:sldId id="277" r:id="rId29"/>
    <p:sldId id="283" r:id="rId30"/>
    <p:sldId id="284" r:id="rId31"/>
    <p:sldId id="279" r:id="rId32"/>
    <p:sldId id="308" r:id="rId33"/>
    <p:sldId id="286" r:id="rId34"/>
    <p:sldId id="280" r:id="rId35"/>
    <p:sldId id="287" r:id="rId36"/>
    <p:sldId id="288" r:id="rId37"/>
    <p:sldId id="289" r:id="rId38"/>
    <p:sldId id="290" r:id="rId39"/>
    <p:sldId id="291" r:id="rId40"/>
    <p:sldId id="292" r:id="rId41"/>
    <p:sldId id="306" r:id="rId42"/>
    <p:sldId id="293" r:id="rId43"/>
    <p:sldId id="294" r:id="rId44"/>
    <p:sldId id="307" r:id="rId45"/>
    <p:sldId id="296" r:id="rId46"/>
    <p:sldId id="300" r:id="rId47"/>
    <p:sldId id="301" r:id="rId48"/>
    <p:sldId id="302" r:id="rId49"/>
    <p:sldId id="297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3AEA19B3-BC6D-4E56-93BC-B9B0EF1523FC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01A2-9537-4F11-903A-9D7FEDBB449A}" type="datetime1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58486D9-467F-164E-8D39-7F8E831494B7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B7FFC3B-43BF-4749-94BA-220185181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46" r:id="rId1"/>
    <p:sldLayoutId id="2147484547" r:id="rId2"/>
    <p:sldLayoutId id="2147484548" r:id="rId3"/>
    <p:sldLayoutId id="2147484549" r:id="rId4"/>
    <p:sldLayoutId id="2147484550" r:id="rId5"/>
    <p:sldLayoutId id="2147484551" r:id="rId6"/>
    <p:sldLayoutId id="2147484552" r:id="rId7"/>
    <p:sldLayoutId id="2147484553" r:id="rId8"/>
    <p:sldLayoutId id="2147484554" r:id="rId9"/>
    <p:sldLayoutId id="2147484555" r:id="rId10"/>
    <p:sldLayoutId id="2147484556" r:id="rId11"/>
    <p:sldLayoutId id="2147484557" r:id="rId12"/>
    <p:sldLayoutId id="2147484558" r:id="rId13"/>
    <p:sldLayoutId id="21474845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Submodular Set Function Maximization</a:t>
            </a:r>
            <a:br>
              <a:rPr lang="en-US" sz="4800" dirty="0" smtClean="0"/>
            </a:br>
            <a:r>
              <a:rPr lang="en-US" sz="4800" i="1" dirty="0" smtClean="0"/>
              <a:t>A Mini-Survey</a:t>
            </a:r>
            <a:endParaRPr lang="en-US" sz="4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Chandra </a:t>
            </a:r>
            <a:r>
              <a:rPr lang="en-US" dirty="0" err="1" smtClean="0"/>
              <a:t>Chekuri</a:t>
            </a:r>
            <a:endParaRPr lang="en-US" dirty="0" smtClean="0"/>
          </a:p>
          <a:p>
            <a:r>
              <a:rPr lang="en-US" dirty="0" smtClean="0"/>
              <a:t>Univ. of Illinois, Urbana-Champaign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Unconstrained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[Feige-Mirrokni-Vondrak’07]</a:t>
            </a:r>
          </a:p>
          <a:p>
            <a:pPr>
              <a:buNone/>
            </a:pPr>
            <a:r>
              <a:rPr lang="en-US" b="1" dirty="0" smtClean="0"/>
              <a:t>Random set </a:t>
            </a:r>
            <a:r>
              <a:rPr lang="en-US" dirty="0" smtClean="0">
                <a:solidFill>
                  <a:srgbClr val="404040"/>
                </a:solidFill>
              </a:rPr>
              <a:t>algorithm: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404040"/>
                </a:solidFill>
              </a:rPr>
              <a:t>pick each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404040"/>
                </a:solidFill>
              </a:rPr>
              <a:t> in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404040"/>
                </a:solidFill>
              </a:rPr>
              <a:t> with </a:t>
            </a:r>
            <a:r>
              <a:rPr lang="en-US" dirty="0" err="1" smtClean="0">
                <a:solidFill>
                  <a:srgbClr val="404040"/>
                </a:solidFill>
              </a:rPr>
              <a:t>prob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>
                <a:solidFill>
                  <a:srgbClr val="404040"/>
                </a:solidFill>
              </a:rPr>
              <a:t>, let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404040"/>
                </a:solidFill>
              </a:rPr>
              <a:t> be random set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E[f(R</a:t>
            </a:r>
            <a:r>
              <a:rPr lang="en-US" dirty="0" smtClean="0">
                <a:solidFill>
                  <a:srgbClr val="FF0000"/>
                </a:solidFill>
              </a:rPr>
              <a:t>)] ≥ OPT/4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 [</a:t>
            </a:r>
            <a:r>
              <a:rPr lang="en-US" dirty="0" err="1" smtClean="0">
                <a:solidFill>
                  <a:srgbClr val="FF0000"/>
                </a:solidFill>
              </a:rPr>
              <a:t>f(R</a:t>
            </a:r>
            <a:r>
              <a:rPr lang="en-US" dirty="0" smtClean="0">
                <a:solidFill>
                  <a:srgbClr val="FF0000"/>
                </a:solidFill>
              </a:rPr>
              <a:t>)] ≥ OPT/2 </a:t>
            </a:r>
            <a:r>
              <a:rPr lang="en-US" dirty="0" smtClean="0">
                <a:solidFill>
                  <a:srgbClr val="404040"/>
                </a:solidFill>
              </a:rPr>
              <a:t>for symmetric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404040"/>
                </a:solidFill>
              </a:rPr>
              <a:t>Simple Local Search:</a:t>
            </a:r>
          </a:p>
          <a:p>
            <a:pPr lvl="1"/>
            <a:r>
              <a:rPr lang="en-US" dirty="0" smtClean="0">
                <a:solidFill>
                  <a:srgbClr val="404040"/>
                </a:solidFill>
              </a:rPr>
              <a:t>Initialize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404040"/>
                </a:solidFill>
              </a:rPr>
              <a:t> to best singleton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404040"/>
                </a:solidFill>
              </a:rPr>
              <a:t> = local optimum for adding </a:t>
            </a:r>
            <a:r>
              <a:rPr lang="en-US" smtClean="0">
                <a:solidFill>
                  <a:srgbClr val="404040"/>
                </a:solidFill>
              </a:rPr>
              <a:t>or deleting if improvement</a:t>
            </a:r>
          </a:p>
          <a:p>
            <a:pPr lvl="1"/>
            <a:r>
              <a:rPr lang="en-US" dirty="0" smtClean="0">
                <a:solidFill>
                  <a:srgbClr val="404040"/>
                </a:solidFill>
              </a:rPr>
              <a:t>Output better of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40404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N\S</a:t>
            </a:r>
            <a:endParaRPr lang="en-US" dirty="0" smtClean="0">
              <a:solidFill>
                <a:srgbClr val="40404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1/3 </a:t>
            </a:r>
            <a:r>
              <a:rPr lang="en-US" dirty="0" smtClean="0">
                <a:solidFill>
                  <a:srgbClr val="404040"/>
                </a:solidFill>
              </a:rPr>
              <a:t>approx for non-negative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40404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>
                <a:solidFill>
                  <a:srgbClr val="404040"/>
                </a:solidFill>
              </a:rPr>
              <a:t> for symmetric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40404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Lemma: </a:t>
            </a:r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is a local optimum then for any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or  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I</a:t>
            </a:r>
            <a:r>
              <a:rPr lang="en-US" dirty="0" smtClean="0"/>
              <a:t>,   </a:t>
            </a:r>
            <a:r>
              <a:rPr lang="en-US" dirty="0" err="1" smtClean="0">
                <a:solidFill>
                  <a:srgbClr val="FF0000"/>
                </a:solidFill>
              </a:rPr>
              <a:t>f(I</a:t>
            </a:r>
            <a:r>
              <a:rPr lang="en-US" dirty="0" smtClean="0">
                <a:solidFill>
                  <a:srgbClr val="FF0000"/>
                </a:solidFill>
              </a:rPr>
              <a:t>) ≤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buNone/>
            </a:pPr>
            <a:r>
              <a:rPr lang="en-US" b="1" dirty="0" smtClean="0"/>
              <a:t>Proof: </a:t>
            </a:r>
            <a:r>
              <a:rPr lang="en-US" dirty="0" smtClean="0"/>
              <a:t>Say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</a:rPr>
              <a:t> I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f(I</a:t>
            </a:r>
            <a:r>
              <a:rPr lang="en-US" dirty="0" smtClean="0">
                <a:solidFill>
                  <a:srgbClr val="FF0000"/>
                </a:solidFill>
              </a:rPr>
              <a:t>) &gt;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then by </a:t>
            </a:r>
            <a:r>
              <a:rPr lang="en-US" dirty="0" err="1" smtClean="0"/>
              <a:t>submodularity</a:t>
            </a:r>
            <a:r>
              <a:rPr lang="en-US" dirty="0" smtClean="0"/>
              <a:t> there exists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I\S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f(S+i</a:t>
            </a:r>
            <a:r>
              <a:rPr lang="en-US" dirty="0" smtClean="0">
                <a:solidFill>
                  <a:srgbClr val="FF0000"/>
                </a:solidFill>
              </a:rPr>
              <a:t>) &gt;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Corollary: </a:t>
            </a:r>
            <a:r>
              <a:rPr lang="en-US" dirty="0" smtClean="0"/>
              <a:t>Let </a:t>
            </a:r>
            <a:r>
              <a:rPr lang="en-US" dirty="0" smtClean="0">
                <a:solidFill>
                  <a:srgbClr val="FF0000"/>
                </a:solidFill>
              </a:rPr>
              <a:t>S*</a:t>
            </a:r>
            <a:r>
              <a:rPr lang="en-US" dirty="0" smtClean="0"/>
              <a:t> be an optimum solution and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be a local opt.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smtClean="0">
                <a:solidFill>
                  <a:srgbClr val="FF0000"/>
                </a:solidFill>
              </a:rPr>
              <a:t> S*) ≤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smtClean="0">
                <a:solidFill>
                  <a:srgbClr val="FF0000"/>
                </a:solidFill>
              </a:rPr>
              <a:t> S*) ≤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smtClean="0">
                <a:solidFill>
                  <a:srgbClr val="FF0000"/>
                </a:solidFill>
              </a:rPr>
              <a:t> S*) ≤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smtClean="0">
                <a:solidFill>
                  <a:srgbClr val="FF0000"/>
                </a:solidFill>
              </a:rPr>
              <a:t> S*) ≤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smtClean="0">
                <a:solidFill>
                  <a:srgbClr val="FF0000"/>
                </a:solidFill>
              </a:rPr>
              <a:t> S*) + </a:t>
            </a:r>
            <a:r>
              <a:rPr lang="en-US" dirty="0" err="1" smtClean="0">
                <a:solidFill>
                  <a:srgbClr val="FF0000"/>
                </a:solidFill>
              </a:rPr>
              <a:t>f(N</a:t>
            </a:r>
            <a:r>
              <a:rPr lang="en-US" dirty="0" smtClean="0">
                <a:solidFill>
                  <a:srgbClr val="FF0000"/>
                </a:solidFill>
              </a:rPr>
              <a:t>\S) </a:t>
            </a:r>
            <a:r>
              <a:rPr lang="en-US" dirty="0" smtClean="0"/>
              <a:t>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*\S) + </a:t>
            </a:r>
            <a:r>
              <a:rPr lang="en-US" dirty="0" err="1" smtClean="0">
                <a:solidFill>
                  <a:srgbClr val="FF0000"/>
                </a:solidFill>
              </a:rPr>
              <a:t>f(N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*\S)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2f(S) + </a:t>
            </a:r>
            <a:r>
              <a:rPr lang="en-US" dirty="0" err="1" smtClean="0">
                <a:solidFill>
                  <a:srgbClr val="FF0000"/>
                </a:solidFill>
              </a:rPr>
              <a:t>f(N</a:t>
            </a:r>
            <a:r>
              <a:rPr lang="en-US" dirty="0" smtClean="0">
                <a:solidFill>
                  <a:srgbClr val="FF0000"/>
                </a:solidFill>
              </a:rPr>
              <a:t>\S)</a:t>
            </a:r>
            <a:r>
              <a:rPr lang="en-US" dirty="0" smtClean="0"/>
              <a:t> ≥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*\S) +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smtClean="0">
                <a:solidFill>
                  <a:srgbClr val="FF0000"/>
                </a:solidFill>
              </a:rPr>
              <a:t> S) </a:t>
            </a:r>
            <a:r>
              <a:rPr lang="en-US" dirty="0" smtClean="0"/>
              <a:t>≥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*)</a:t>
            </a:r>
          </a:p>
          <a:p>
            <a:pPr>
              <a:buNone/>
            </a:pPr>
            <a:r>
              <a:rPr lang="en-US" dirty="0" smtClean="0"/>
              <a:t>implies</a:t>
            </a:r>
            <a:r>
              <a:rPr lang="en-US" dirty="0" smtClean="0">
                <a:solidFill>
                  <a:srgbClr val="FF0000"/>
                </a:solidFill>
              </a:rPr>
              <a:t> max (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f(N</a:t>
            </a:r>
            <a:r>
              <a:rPr lang="en-US" dirty="0" smtClean="0">
                <a:solidFill>
                  <a:srgbClr val="FF0000"/>
                </a:solidFill>
              </a:rPr>
              <a:t>\S)) </a:t>
            </a:r>
            <a:r>
              <a:rPr lang="en-US" dirty="0" smtClean="0"/>
              <a:t>≥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*)/3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097833" y="2640597"/>
            <a:ext cx="5102837" cy="1697781"/>
            <a:chOff x="2097833" y="2792947"/>
            <a:chExt cx="5102837" cy="1697781"/>
          </a:xfrm>
        </p:grpSpPr>
        <p:grpSp>
          <p:nvGrpSpPr>
            <p:cNvPr id="12" name="Group 11"/>
            <p:cNvGrpSpPr/>
            <p:nvPr/>
          </p:nvGrpSpPr>
          <p:grpSpPr>
            <a:xfrm>
              <a:off x="2494719" y="2792947"/>
              <a:ext cx="4430695" cy="1545431"/>
              <a:chOff x="2494720" y="3083984"/>
              <a:chExt cx="4388440" cy="171293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2494720" y="3413407"/>
                <a:ext cx="2619456" cy="1383507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002891" y="3473331"/>
                <a:ext cx="2880269" cy="1323583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66871" y="4003099"/>
                <a:ext cx="312030" cy="409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91965" y="3083984"/>
                <a:ext cx="622211" cy="409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N\S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031812" y="4003099"/>
                <a:ext cx="420345" cy="409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S*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2097833" y="2792947"/>
              <a:ext cx="5102837" cy="169778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Maximizing Submodular Set Functions with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 N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f(S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buNone/>
            </a:pPr>
            <a:r>
              <a:rPr lang="en-US" baseline="-25000" dirty="0" smtClean="0">
                <a:sym typeface="Symbol"/>
              </a:rPr>
              <a:t>		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satisfies some constraints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Question: </a:t>
            </a:r>
            <a:r>
              <a:rPr lang="en-US" dirty="0" smtClean="0">
                <a:sym typeface="Symbol"/>
              </a:rPr>
              <a:t>what constraints?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For maximization </a:t>
            </a:r>
            <a:r>
              <a:rPr lang="en-US" dirty="0" err="1" smtClean="0">
                <a:sym typeface="Symbol"/>
              </a:rPr>
              <a:t>probs</a:t>
            </a:r>
            <a:r>
              <a:rPr lang="en-US" dirty="0" smtClean="0">
                <a:sym typeface="Symbol"/>
              </a:rPr>
              <a:t>, packing constraints natural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sym typeface="Symbol"/>
              </a:rPr>
              <a:t>				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Snell Roundhand"/>
                <a:cs typeface="Snell Roundhand"/>
                <a:sym typeface="Symbol"/>
              </a:rPr>
              <a:t>   </a:t>
            </a:r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  <a:sym typeface="Symbol"/>
              </a:rPr>
              <a:t>I </a:t>
            </a:r>
            <a:r>
              <a:rPr lang="en-US" dirty="0" smtClean="0">
                <a:cs typeface="Snell Roundhand"/>
                <a:sym typeface="Symbol"/>
              </a:rPr>
              <a:t>is a downward-closed: </a:t>
            </a:r>
            <a:r>
              <a:rPr lang="en-US" dirty="0" smtClean="0">
                <a:solidFill>
                  <a:srgbClr val="FF0000"/>
                </a:solidFill>
                <a:cs typeface="Snell Roundhand"/>
                <a:sym typeface="Symbol"/>
              </a:rPr>
              <a:t>A</a:t>
            </a:r>
            <a:r>
              <a:rPr lang="en-US" dirty="0" smtClean="0">
                <a:cs typeface="Snell Roundhand"/>
                <a:sym typeface="Symbol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cs typeface="Snell Roundhand"/>
                <a:sym typeface="Symbol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dirty="0" smtClean="0">
                <a:cs typeface="Snell Roundhand"/>
                <a:sym typeface="Symbol"/>
              </a:rPr>
              <a:t>, </a:t>
            </a:r>
            <a:r>
              <a:rPr lang="en-US" dirty="0" smtClean="0">
                <a:solidFill>
                  <a:srgbClr val="FF0000"/>
                </a:solidFill>
                <a:cs typeface="Snell Roundhand"/>
                <a:sym typeface="Symbol"/>
              </a:rPr>
              <a:t>B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cs typeface="Snell Roundhand"/>
                <a:sym typeface="Symbol"/>
              </a:rPr>
              <a:t> A </a:t>
            </a:r>
            <a:r>
              <a:rPr lang="en-US" dirty="0" smtClean="0">
                <a:cs typeface="Snell Roundhand"/>
                <a:sym typeface="Symbol"/>
              </a:rPr>
              <a:t>implies </a:t>
            </a:r>
            <a:r>
              <a:rPr lang="en-US" dirty="0" smtClean="0">
                <a:solidFill>
                  <a:srgbClr val="FF0000"/>
                </a:solidFill>
                <a:cs typeface="Snell Roundhand"/>
                <a:sym typeface="Symbol"/>
              </a:rPr>
              <a:t>B</a:t>
            </a:r>
            <a:r>
              <a:rPr lang="en-US" dirty="0" smtClean="0">
                <a:cs typeface="Snell Roundhand"/>
                <a:sym typeface="Symbol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cs typeface="Snell Roundhand"/>
                <a:sym typeface="Symbol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sym typeface="Symbol"/>
              </a:rPr>
              <a:t>I</a:t>
            </a:r>
            <a:endParaRPr lang="en-US" dirty="0" smtClean="0">
              <a:cs typeface="Snell Round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Matroid and Knapsack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Combinatorial packing constraints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intersection of some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matroids on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</a:p>
          <a:p>
            <a:pPr lvl="1"/>
            <a:r>
              <a:rPr lang="en-US" b="1" i="1" dirty="0" smtClean="0"/>
              <a:t>Lemma:</a:t>
            </a:r>
            <a:r>
              <a:rPr lang="en-US" dirty="0" smtClean="0"/>
              <a:t> every downward-close family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is the intersection of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matroids on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(for some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)</a:t>
            </a:r>
          </a:p>
          <a:p>
            <a:r>
              <a:rPr lang="en-US" dirty="0" smtClean="0"/>
              <a:t>Knapsack or matrix packing constraints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is a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non-negative matrix, 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is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1 </a:t>
            </a:r>
            <a:r>
              <a:rPr lang="en-US" dirty="0" smtClean="0"/>
              <a:t>vector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{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{0,1}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| A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≤ 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 }</a:t>
            </a:r>
          </a:p>
          <a:p>
            <a:r>
              <a:rPr lang="en-US" dirty="0" smtClean="0"/>
              <a:t>Combination of </a:t>
            </a:r>
            <a:r>
              <a:rPr lang="en-US" dirty="0" err="1" smtClean="0"/>
              <a:t>matroid</a:t>
            </a:r>
            <a:r>
              <a:rPr lang="en-US" dirty="0" smtClean="0"/>
              <a:t> and knapsack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Matroid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Uniform </a:t>
            </a:r>
            <a:r>
              <a:rPr lang="en-US" dirty="0" err="1" smtClean="0"/>
              <a:t>matroid</a:t>
            </a:r>
            <a:r>
              <a:rPr lang="en-US" dirty="0" smtClean="0"/>
              <a:t>:  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{ S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|S| ≤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}</a:t>
            </a:r>
          </a:p>
          <a:p>
            <a:r>
              <a:rPr lang="en-US" dirty="0" smtClean="0"/>
              <a:t>Partition </a:t>
            </a:r>
            <a:r>
              <a:rPr lang="en-US" dirty="0" err="1" smtClean="0"/>
              <a:t>matroid</a:t>
            </a:r>
            <a:r>
              <a:rPr lang="en-US" dirty="0" smtClean="0"/>
              <a:t>: 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{ S : |S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 N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| ≤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,</a:t>
            </a:r>
            <a:r>
              <a:rPr lang="en-US" dirty="0" smtClean="0">
                <a:solidFill>
                  <a:srgbClr val="FF0000"/>
                </a:solidFill>
              </a:rPr>
              <a:t> 1 ≤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≤ </a:t>
            </a:r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 } </a:t>
            </a:r>
            <a:r>
              <a:rPr lang="en-US" dirty="0" smtClean="0"/>
              <a:t>where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N</a:t>
            </a:r>
            <a:r>
              <a:rPr lang="en-US" baseline="-25000" dirty="0" err="1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partition </a:t>
            </a:r>
            <a:r>
              <a:rPr lang="en-US" dirty="0" smtClean="0">
                <a:solidFill>
                  <a:srgbClr val="FF0000"/>
                </a:solidFill>
              </a:rPr>
              <a:t>N,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are integers </a:t>
            </a:r>
          </a:p>
          <a:p>
            <a:r>
              <a:rPr lang="en-US" dirty="0" smtClean="0"/>
              <a:t>Laminar </a:t>
            </a:r>
            <a:r>
              <a:rPr lang="en-US" dirty="0" err="1" smtClean="0"/>
              <a:t>matroid</a:t>
            </a:r>
            <a:r>
              <a:rPr lang="en-US" dirty="0" smtClean="0"/>
              <a:t>: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{ S : |S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U</a:t>
            </a:r>
            <a:r>
              <a:rPr lang="en-US" dirty="0" smtClean="0">
                <a:solidFill>
                  <a:srgbClr val="FF0000"/>
                </a:solidFill>
              </a:rPr>
              <a:t>| ≤ </a:t>
            </a:r>
            <a:r>
              <a:rPr lang="en-US" dirty="0" err="1" smtClean="0">
                <a:solidFill>
                  <a:srgbClr val="FF0000"/>
                </a:solidFill>
              </a:rPr>
              <a:t>k(U</a:t>
            </a:r>
            <a:r>
              <a:rPr lang="en-US" dirty="0" smtClean="0">
                <a:solidFill>
                  <a:srgbClr val="FF0000"/>
                </a:solidFill>
              </a:rPr>
              <a:t>), U in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} </a:t>
            </a:r>
            <a:r>
              <a:rPr lang="en-US" dirty="0" smtClean="0"/>
              <a:t>for a laminar family of sets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endParaRPr lang="en-US" dirty="0" smtClean="0"/>
          </a:p>
          <a:p>
            <a:r>
              <a:rPr lang="en-US" dirty="0" smtClean="0"/>
              <a:t>Graphic </a:t>
            </a:r>
            <a:r>
              <a:rPr lang="en-US" dirty="0" err="1" smtClean="0"/>
              <a:t>matroid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Matroid</a:t>
            </a:r>
            <a:r>
              <a:rPr lang="en-US" dirty="0" smtClean="0"/>
              <a:t> polytope is integral and hence one can hope to capture constraints via relaxation in polytope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Cardinality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0000"/>
                </a:solidFill>
              </a:rPr>
              <a:t>|S| ≤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Max </a:t>
            </a:r>
            <a:r>
              <a:rPr lang="en-US" dirty="0" err="1" smtClean="0"/>
              <a:t>k</a:t>
            </a:r>
            <a:r>
              <a:rPr lang="en-US" dirty="0" smtClean="0"/>
              <a:t>-Cover problem is special case</a:t>
            </a:r>
          </a:p>
          <a:p>
            <a:r>
              <a:rPr lang="en-US" dirty="0" smtClean="0"/>
              <a:t>Greedy gives </a:t>
            </a:r>
            <a:r>
              <a:rPr lang="en-US" dirty="0" smtClean="0">
                <a:solidFill>
                  <a:srgbClr val="FF0000"/>
                </a:solidFill>
              </a:rPr>
              <a:t>(1-1/e)</a:t>
            </a:r>
            <a:r>
              <a:rPr lang="en-US" dirty="0" smtClean="0"/>
              <a:t> approximation </a:t>
            </a:r>
            <a:r>
              <a:rPr lang="en-US" dirty="0" smtClean="0">
                <a:solidFill>
                  <a:srgbClr val="008000"/>
                </a:solidFill>
              </a:rPr>
              <a:t>[Nemhauser-Wolsey-Fisher’78]</a:t>
            </a:r>
          </a:p>
          <a:p>
            <a:r>
              <a:rPr lang="en-US" dirty="0" smtClean="0"/>
              <a:t>Unless P=NP no better approximation </a:t>
            </a:r>
            <a:r>
              <a:rPr lang="en-US" dirty="0" smtClean="0">
                <a:solidFill>
                  <a:srgbClr val="008000"/>
                </a:solidFill>
              </a:rPr>
              <a:t>[Feige’98]</a:t>
            </a:r>
          </a:p>
          <a:p>
            <a:r>
              <a:rPr lang="en-US" dirty="0" smtClean="0"/>
              <a:t>Many applications, routinely used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 =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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While </a:t>
            </a:r>
            <a:r>
              <a:rPr lang="en-US" dirty="0" smtClean="0">
                <a:solidFill>
                  <a:srgbClr val="FF0000"/>
                </a:solidFill>
              </a:rPr>
              <a:t>|S| &lt;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</a:t>
            </a:r>
          </a:p>
          <a:p>
            <a:pPr marL="808038" lvl="1" indent="-457200"/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argmax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j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f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S</a:t>
            </a:r>
            <a:r>
              <a:rPr lang="en-US" sz="2400" dirty="0" err="1" smtClean="0">
                <a:solidFill>
                  <a:srgbClr val="FF0000"/>
                </a:solidFill>
              </a:rPr>
              <a:t>(j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808038" lvl="1" indent="-457200"/>
            <a:r>
              <a:rPr lang="en-US" sz="2400" dirty="0" smtClean="0">
                <a:solidFill>
                  <a:srgbClr val="FF0000"/>
                </a:solidFill>
              </a:rPr>
              <a:t>S </a:t>
            </a:r>
            <a:r>
              <a:rPr lang="en-US" sz="2400" dirty="0" err="1" smtClean="0">
                <a:sym typeface="Symbol"/>
              </a:rPr>
              <a:t>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S+i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Output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: first </a:t>
            </a:r>
            <a:r>
              <a:rPr lang="en-US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 elements picked by Greedy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= δ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+ δ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... +</a:t>
            </a:r>
            <a:r>
              <a:rPr lang="en-US" dirty="0" err="1" smtClean="0">
                <a:solidFill>
                  <a:srgbClr val="FF0000"/>
                </a:solidFill>
              </a:rPr>
              <a:t>δ</a:t>
            </a:r>
            <a:r>
              <a:rPr lang="en-US" baseline="-25000" dirty="0" err="1" smtClean="0">
                <a:solidFill>
                  <a:srgbClr val="FF0000"/>
                </a:solidFill>
              </a:rPr>
              <a:t>k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δ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≥  (OPT – f(S</a:t>
            </a:r>
            <a:r>
              <a:rPr lang="en-US" baseline="-25000" dirty="0" smtClean="0">
                <a:solidFill>
                  <a:srgbClr val="FF0000"/>
                </a:solidFill>
              </a:rPr>
              <a:t>j-1</a:t>
            </a:r>
            <a:r>
              <a:rPr lang="en-US" dirty="0" smtClean="0">
                <a:solidFill>
                  <a:srgbClr val="FF0000"/>
                </a:solidFill>
              </a:rPr>
              <a:t>))/k </a:t>
            </a:r>
            <a:r>
              <a:rPr lang="en-US" dirty="0" smtClean="0"/>
              <a:t>(</a:t>
            </a:r>
            <a:r>
              <a:rPr lang="en-US" dirty="0" err="1" smtClean="0"/>
              <a:t>monotonicity</a:t>
            </a:r>
            <a:r>
              <a:rPr lang="en-US" dirty="0" smtClean="0"/>
              <a:t> and </a:t>
            </a:r>
            <a:r>
              <a:rPr lang="en-US" dirty="0" err="1" smtClean="0"/>
              <a:t>submod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≥ (1-1/k)</a:t>
            </a:r>
            <a:r>
              <a:rPr lang="en-US" baseline="30000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OPT 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Submodular 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function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: 2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smtClean="0"/>
              <a:t>is submodular if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smtClean="0">
                <a:solidFill>
                  <a:srgbClr val="FF0000"/>
                </a:solidFill>
              </a:rPr>
              <a:t>) + </a:t>
            </a:r>
            <a:r>
              <a:rPr lang="en-US" dirty="0" err="1" smtClean="0">
                <a:solidFill>
                  <a:srgbClr val="FF0000"/>
                </a:solidFill>
              </a:rPr>
              <a:t>f(B</a:t>
            </a:r>
            <a:r>
              <a:rPr lang="en-US" dirty="0" smtClean="0">
                <a:solidFill>
                  <a:srgbClr val="FF0000"/>
                </a:solidFill>
              </a:rPr>
              <a:t>) ≥ 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) + 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)   </a:t>
            </a:r>
            <a:r>
              <a:rPr lang="en-US" dirty="0" smtClean="0"/>
              <a:t>for all </a:t>
            </a:r>
            <a:r>
              <a:rPr lang="en-US" dirty="0" smtClean="0">
                <a:solidFill>
                  <a:srgbClr val="FF0000"/>
                </a:solidFill>
              </a:rPr>
              <a:t>A,B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</a:p>
          <a:p>
            <a:pPr>
              <a:buNone/>
            </a:pPr>
            <a:r>
              <a:rPr lang="en-US" dirty="0" smtClean="0"/>
              <a:t>Equivalently,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f(A+j</a:t>
            </a:r>
            <a:r>
              <a:rPr lang="en-US" dirty="0" smtClean="0">
                <a:solidFill>
                  <a:srgbClr val="FF0000"/>
                </a:solidFill>
              </a:rPr>
              <a:t>) – 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smtClean="0">
                <a:solidFill>
                  <a:srgbClr val="FF0000"/>
                </a:solidFill>
              </a:rPr>
              <a:t>) ≥ </a:t>
            </a:r>
            <a:r>
              <a:rPr lang="en-US" dirty="0" err="1" smtClean="0">
                <a:solidFill>
                  <a:srgbClr val="FF0000"/>
                </a:solidFill>
              </a:rPr>
              <a:t>f(A+i+j</a:t>
            </a:r>
            <a:r>
              <a:rPr lang="en-US" dirty="0" smtClean="0">
                <a:solidFill>
                  <a:srgbClr val="FF0000"/>
                </a:solidFill>
              </a:rPr>
              <a:t>) – </a:t>
            </a:r>
            <a:r>
              <a:rPr lang="en-US" dirty="0" err="1" smtClean="0">
                <a:solidFill>
                  <a:srgbClr val="FF0000"/>
                </a:solidFill>
              </a:rPr>
              <a:t>f(A+i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for all 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N\A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 = {i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, i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} </a:t>
            </a:r>
            <a:r>
              <a:rPr lang="en-US" dirty="0" smtClean="0"/>
              <a:t>picked by Greedy in order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S* = {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}</a:t>
            </a:r>
            <a:r>
              <a:rPr lang="en-US" dirty="0" smtClean="0"/>
              <a:t> an optimum solution</a:t>
            </a:r>
          </a:p>
          <a:p>
            <a:r>
              <a:rPr lang="en-US" dirty="0" smtClean="0"/>
              <a:t>Form perfect matching between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S*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elements in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</a:t>
            </a:r>
            <a:r>
              <a:rPr lang="en-US" dirty="0" smtClean="0">
                <a:solidFill>
                  <a:srgbClr val="FF0000"/>
                </a:solidFill>
              </a:rPr>
              <a:t> S* </a:t>
            </a:r>
            <a:r>
              <a:rPr lang="en-US" dirty="0" smtClean="0"/>
              <a:t>are matched to themselves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60701" y="4422687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21513" y="4700523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21513" y="4954985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21513" y="5681452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8589" y="4422687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19401" y="4700523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719401" y="4954985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19401" y="5681452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807208" y="4736592"/>
            <a:ext cx="907171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07208" y="5001768"/>
            <a:ext cx="907171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07208" y="5715000"/>
            <a:ext cx="907171" cy="158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78526" y="4700523"/>
            <a:ext cx="32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2783" y="4687715"/>
            <a:ext cx="49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S*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 perfect matching between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S*</a:t>
            </a:r>
            <a:r>
              <a:rPr lang="en-US" dirty="0" smtClean="0"/>
              <a:t> 	Renumber </a:t>
            </a:r>
            <a:r>
              <a:rPr lang="en-US" dirty="0" smtClean="0">
                <a:solidFill>
                  <a:srgbClr val="FF0000"/>
                </a:solidFill>
              </a:rPr>
              <a:t>S*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is matched to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For each </a:t>
            </a:r>
            <a:r>
              <a:rPr lang="en-US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, because Greedy chose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instead of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		</a:t>
            </a:r>
            <a:r>
              <a:rPr lang="en-US" sz="2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f(S</a:t>
            </a:r>
            <a:r>
              <a:rPr lang="en-US" baseline="-25000" dirty="0" smtClean="0">
                <a:solidFill>
                  <a:srgbClr val="FF0000"/>
                </a:solidFill>
              </a:rPr>
              <a:t>j-1</a:t>
            </a:r>
            <a:r>
              <a:rPr lang="en-US" dirty="0" smtClean="0">
                <a:solidFill>
                  <a:srgbClr val="FF0000"/>
                </a:solidFill>
              </a:rPr>
              <a:t>+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) – f(S</a:t>
            </a:r>
            <a:r>
              <a:rPr lang="en-US" baseline="-25000" dirty="0" smtClean="0">
                <a:solidFill>
                  <a:srgbClr val="FF0000"/>
                </a:solidFill>
              </a:rPr>
              <a:t>j-1</a:t>
            </a:r>
            <a:r>
              <a:rPr lang="en-US" dirty="0" smtClean="0">
                <a:solidFill>
                  <a:srgbClr val="FF0000"/>
                </a:solidFill>
              </a:rPr>
              <a:t>) ≥ f(S</a:t>
            </a:r>
            <a:r>
              <a:rPr lang="en-US" baseline="-25000" dirty="0" smtClean="0">
                <a:solidFill>
                  <a:srgbClr val="FF0000"/>
                </a:solidFill>
              </a:rPr>
              <a:t>j-1</a:t>
            </a:r>
            <a:r>
              <a:rPr lang="en-US" dirty="0" smtClean="0">
                <a:solidFill>
                  <a:srgbClr val="FF0000"/>
                </a:solidFill>
              </a:rPr>
              <a:t>+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) – f(S</a:t>
            </a:r>
            <a:r>
              <a:rPr lang="en-US" baseline="-25000" dirty="0" smtClean="0">
                <a:solidFill>
                  <a:srgbClr val="FF0000"/>
                </a:solidFill>
              </a:rPr>
              <a:t>j-1</a:t>
            </a:r>
            <a:r>
              <a:rPr lang="en-US" dirty="0" smtClean="0">
                <a:solidFill>
                  <a:srgbClr val="FF0000"/>
                </a:solidFill>
              </a:rPr>
              <a:t>) ≥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(i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endParaRPr lang="en-US" dirty="0" smtClean="0"/>
          </a:p>
          <a:p>
            <a:r>
              <a:rPr lang="en-US" dirty="0" smtClean="0"/>
              <a:t>Summing up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≥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baseline="-25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(i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≥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(S</a:t>
            </a:r>
            <a:r>
              <a:rPr lang="en-US" dirty="0" smtClean="0">
                <a:solidFill>
                  <a:srgbClr val="FF0000"/>
                </a:solidFill>
              </a:rPr>
              <a:t>*) </a:t>
            </a:r>
            <a:r>
              <a:rPr lang="en-US" dirty="0" smtClean="0"/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S*) –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hence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≥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S*)/2 ≥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*)/2 </a:t>
            </a:r>
            <a:r>
              <a:rPr lang="en-US" dirty="0" smtClean="0"/>
              <a:t>if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is monotone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weaker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FF0000"/>
                </a:solidFill>
              </a:rPr>
              <a:t>M=(N,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be any </a:t>
            </a:r>
            <a:r>
              <a:rPr lang="en-US" dirty="0" err="1" smtClean="0"/>
              <a:t>matroid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</a:p>
          <a:p>
            <a:pPr>
              <a:buNone/>
            </a:pPr>
            <a:r>
              <a:rPr lang="en-US" dirty="0" smtClean="0"/>
              <a:t>Solve   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 such that 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[Nemhauser-Wolsey-Fisher’78]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Greedy is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/>
              <a:t> approximation, and analysis is tight even for partition </a:t>
            </a:r>
            <a:r>
              <a:rPr lang="en-US" dirty="0" err="1" smtClean="0"/>
              <a:t>matroids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Many applications, unfortunately unknown, till recently, to approximation algorithms community!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Exchange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B’ </a:t>
            </a:r>
            <a:r>
              <a:rPr lang="en-US" dirty="0" smtClean="0"/>
              <a:t>are distinct bases in a </a:t>
            </a:r>
            <a:r>
              <a:rPr lang="en-US" dirty="0" err="1" smtClean="0"/>
              <a:t>matroid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M=(N,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Strong Base Exchange Theorem: </a:t>
            </a:r>
            <a:r>
              <a:rPr lang="en-US" dirty="0" smtClean="0"/>
              <a:t>There are elements  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B\B’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B’\B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0000"/>
                </a:solidFill>
              </a:rPr>
              <a:t>B-</a:t>
            </a:r>
            <a:r>
              <a:rPr lang="en-US" dirty="0" err="1" smtClean="0">
                <a:solidFill>
                  <a:srgbClr val="FF0000"/>
                </a:solidFill>
              </a:rPr>
              <a:t>i+i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B’-</a:t>
            </a:r>
            <a:r>
              <a:rPr lang="en-US" dirty="0" err="1" smtClean="0">
                <a:solidFill>
                  <a:srgbClr val="FF0000"/>
                </a:solidFill>
              </a:rPr>
              <a:t>i’+i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both bases.</a:t>
            </a:r>
          </a:p>
          <a:p>
            <a:pPr>
              <a:buNone/>
            </a:pPr>
            <a:r>
              <a:rPr lang="en-US" b="1" dirty="0" smtClean="0"/>
              <a:t>Corollary: </a:t>
            </a:r>
            <a:r>
              <a:rPr lang="en-US" dirty="0" smtClean="0"/>
              <a:t>There is a </a:t>
            </a:r>
            <a:r>
              <a:rPr lang="en-US" i="1" dirty="0" smtClean="0"/>
              <a:t>perfect matching </a:t>
            </a:r>
            <a:r>
              <a:rPr lang="en-US" dirty="0" smtClean="0"/>
              <a:t>between </a:t>
            </a:r>
            <a:r>
              <a:rPr lang="en-US" dirty="0" smtClean="0">
                <a:solidFill>
                  <a:srgbClr val="FF0000"/>
                </a:solidFill>
              </a:rPr>
              <a:t>B\B’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B’\B</a:t>
            </a:r>
            <a:r>
              <a:rPr lang="en-US" dirty="0" smtClean="0"/>
              <a:t> such that for each matched pair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i,i</a:t>
            </a:r>
            <a:r>
              <a:rPr lang="en-US" dirty="0" smtClean="0">
                <a:solidFill>
                  <a:srgbClr val="FF0000"/>
                </a:solidFill>
              </a:rPr>
              <a:t>’)</a:t>
            </a:r>
            <a:r>
              <a:rPr lang="en-US" dirty="0" smtClean="0"/>
              <a:t>,  </a:t>
            </a:r>
            <a:r>
              <a:rPr lang="en-US" dirty="0" smtClean="0">
                <a:solidFill>
                  <a:srgbClr val="FF0000"/>
                </a:solidFill>
              </a:rPr>
              <a:t>B-</a:t>
            </a:r>
            <a:r>
              <a:rPr lang="en-US" dirty="0" err="1" smtClean="0">
                <a:solidFill>
                  <a:srgbClr val="FF0000"/>
                </a:solidFill>
              </a:rPr>
              <a:t>i+i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  <a:r>
              <a:rPr lang="en-US" dirty="0" smtClean="0"/>
              <a:t>is a base .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is the solution that Greedy outputs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B*</a:t>
            </a:r>
            <a:r>
              <a:rPr lang="en-US" dirty="0" smtClean="0"/>
              <a:t> is an optimum solution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B*</a:t>
            </a:r>
            <a:r>
              <a:rPr lang="en-US" dirty="0" smtClean="0"/>
              <a:t> are bases of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by </a:t>
            </a:r>
            <a:r>
              <a:rPr lang="en-US" dirty="0" err="1" smtClean="0"/>
              <a:t>monotonicity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Same argument as before works by using perfect matching between </a:t>
            </a:r>
            <a:r>
              <a:rPr lang="en-US" dirty="0" smtClean="0">
                <a:solidFill>
                  <a:srgbClr val="FF0000"/>
                </a:solidFill>
              </a:rPr>
              <a:t>B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B*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such that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is in intersection of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dirty="0" err="1" smtClean="0"/>
              <a:t>matroids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[Fisher-Nemhauser-Wolsey’78]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Greedy is </a:t>
            </a:r>
            <a:r>
              <a:rPr lang="en-US" dirty="0" smtClean="0">
                <a:solidFill>
                  <a:srgbClr val="FF0000"/>
                </a:solidFill>
              </a:rPr>
              <a:t>1/(p+1)</a:t>
            </a:r>
            <a:r>
              <a:rPr lang="en-US" dirty="0" smtClean="0"/>
              <a:t> approximation</a:t>
            </a:r>
          </a:p>
          <a:p>
            <a:pPr>
              <a:buNone/>
            </a:pPr>
            <a:r>
              <a:rPr lang="en-US" dirty="0" smtClean="0"/>
              <a:t>Generalize matching argument to match one element of Greedy to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elements of OPT</a:t>
            </a:r>
          </a:p>
          <a:p>
            <a:pPr>
              <a:buNone/>
            </a:pPr>
            <a:r>
              <a:rPr lang="en-US" dirty="0" smtClean="0"/>
              <a:t>Also works for </a:t>
            </a:r>
            <a:r>
              <a:rPr lang="en-US" b="1" dirty="0" err="1" smtClean="0"/>
              <a:t>p</a:t>
            </a:r>
            <a:r>
              <a:rPr lang="en-US" b="1" dirty="0" smtClean="0"/>
              <a:t>-systems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Non-negative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such that 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is in intersection of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dirty="0" err="1" smtClean="0"/>
              <a:t>matroids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[Lee-Mirrokni-Nagarajan-Sviridenko’08]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For fixed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, </a:t>
            </a:r>
            <a:r>
              <a:rPr lang="en-US" i="1" dirty="0" smtClean="0"/>
              <a:t>local search</a:t>
            </a:r>
            <a:r>
              <a:rPr lang="en-US" dirty="0" smtClean="0"/>
              <a:t> based algorithm that achieves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dirty="0" smtClean="0">
                <a:solidFill>
                  <a:srgbClr val="FF0000"/>
                </a:solidFill>
              </a:rPr>
              <a:t>(1/p)</a:t>
            </a:r>
            <a:r>
              <a:rPr lang="en-US" dirty="0" smtClean="0"/>
              <a:t> approximation.</a:t>
            </a: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[Gupta-Roth-Schoenbeck-Talwar’09]</a:t>
            </a:r>
          </a:p>
          <a:p>
            <a:pPr>
              <a:buNone/>
            </a:pPr>
            <a:r>
              <a:rPr lang="en-US" dirty="0" smtClean="0"/>
              <a:t>For all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and with simple proof combining Greedy and unconstrained algorithm. Slightly worse constants.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Knapsack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Similar ideas can be used with standard guessing large items etc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/>
              <a:t> for one  </a:t>
            </a:r>
            <a:r>
              <a:rPr lang="en-US" dirty="0" err="1" smtClean="0"/>
              <a:t>matroid</a:t>
            </a:r>
            <a:r>
              <a:rPr lang="en-US" dirty="0" smtClean="0"/>
              <a:t>, hardness is </a:t>
            </a:r>
            <a:r>
              <a:rPr lang="en-US" dirty="0" smtClean="0">
                <a:solidFill>
                  <a:srgbClr val="FF0000"/>
                </a:solidFill>
              </a:rPr>
              <a:t>(1-1/e)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1/(p+1)</a:t>
            </a:r>
            <a:r>
              <a:rPr lang="en-US" dirty="0" smtClean="0"/>
              <a:t> for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dirty="0" err="1" smtClean="0"/>
              <a:t>matroids</a:t>
            </a:r>
            <a:r>
              <a:rPr lang="en-US" dirty="0" smtClean="0"/>
              <a:t>, hardness is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</a:t>
            </a:r>
            <a:r>
              <a:rPr lang="en-US" dirty="0" err="1" smtClean="0">
                <a:solidFill>
                  <a:srgbClr val="FF0000"/>
                </a:solidFill>
              </a:rPr>
              <a:t>(p</a:t>
            </a:r>
            <a:r>
              <a:rPr lang="en-US" dirty="0" smtClean="0">
                <a:solidFill>
                  <a:srgbClr val="FF0000"/>
                </a:solidFill>
              </a:rPr>
              <a:t>/log 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[Calinescu-C-Pal-Vondrak’07]+[Vondrak’08]=[CCPV’09]</a:t>
            </a:r>
          </a:p>
          <a:p>
            <a:pPr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There is a randomized  </a:t>
            </a:r>
            <a:r>
              <a:rPr lang="en-US" sz="2000" dirty="0" smtClean="0">
                <a:solidFill>
                  <a:srgbClr val="FF0000"/>
                </a:solidFill>
              </a:rPr>
              <a:t>(1-1/e)</a:t>
            </a:r>
            <a:r>
              <a:rPr lang="en-US" sz="2000" dirty="0" smtClean="0"/>
              <a:t> approximation for maximizing a monotone </a:t>
            </a:r>
            <a:r>
              <a:rPr lang="en-US" sz="2000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 subject to a </a:t>
            </a:r>
            <a:r>
              <a:rPr lang="en-US" sz="2000" dirty="0" err="1" smtClean="0"/>
              <a:t>matroid</a:t>
            </a:r>
            <a:r>
              <a:rPr lang="en-US" sz="2000" dirty="0" smtClean="0"/>
              <a:t> constraint.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Submodular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Non-negative </a:t>
            </a:r>
            <a:r>
              <a:rPr lang="en-US" dirty="0" err="1" smtClean="0"/>
              <a:t>submodular</a:t>
            </a:r>
            <a:r>
              <a:rPr lang="en-US" dirty="0" smtClean="0"/>
              <a:t> set functions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smtClean="0">
                <a:solidFill>
                  <a:srgbClr val="FF0000"/>
                </a:solidFill>
              </a:rPr>
              <a:t>) ≥ 0 </a:t>
            </a:r>
            <a:r>
              <a:rPr lang="en-US" dirty="0" smtClean="0"/>
              <a:t>for all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endParaRPr lang="en-US" i="1" dirty="0" smtClean="0"/>
          </a:p>
          <a:p>
            <a:r>
              <a:rPr lang="en-US" i="1" dirty="0" smtClean="0"/>
              <a:t>Monotone</a:t>
            </a:r>
            <a:r>
              <a:rPr lang="en-US" dirty="0" smtClean="0"/>
              <a:t> submodular set functions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f(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solidFill>
                  <a:srgbClr val="FF0000"/>
                </a:solidFill>
              </a:rPr>
              <a:t>) = 0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smtClean="0">
                <a:solidFill>
                  <a:srgbClr val="FF0000"/>
                </a:solidFill>
              </a:rPr>
              <a:t>) ≤ </a:t>
            </a:r>
            <a:r>
              <a:rPr lang="en-US" dirty="0" err="1" smtClean="0">
                <a:solidFill>
                  <a:srgbClr val="FF0000"/>
                </a:solidFill>
              </a:rPr>
              <a:t>f(B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for all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B</a:t>
            </a:r>
            <a:endParaRPr lang="en-US" dirty="0" smtClean="0"/>
          </a:p>
          <a:p>
            <a:r>
              <a:rPr lang="en-US" i="1" dirty="0" smtClean="0"/>
              <a:t>Symmetric </a:t>
            </a:r>
            <a:r>
              <a:rPr lang="en-US" dirty="0" smtClean="0"/>
              <a:t>submodular set functions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f(A</a:t>
            </a:r>
            <a:r>
              <a:rPr lang="en-US" dirty="0" smtClean="0">
                <a:solidFill>
                  <a:srgbClr val="FF0000"/>
                </a:solidFill>
              </a:rPr>
              <a:t>) = </a:t>
            </a:r>
            <a:r>
              <a:rPr lang="en-US" dirty="0" err="1" smtClean="0">
                <a:solidFill>
                  <a:srgbClr val="FF0000"/>
                </a:solidFill>
              </a:rPr>
              <a:t>f(N</a:t>
            </a:r>
            <a:r>
              <a:rPr lang="en-US" dirty="0" smtClean="0">
                <a:solidFill>
                  <a:srgbClr val="FF0000"/>
                </a:solidFill>
              </a:rPr>
              <a:t>\A)  </a:t>
            </a:r>
            <a:r>
              <a:rPr lang="en-US" dirty="0" smtClean="0"/>
              <a:t>for all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[Calinescu-C-Pal-Vondrak’07]+[Vondrak’08]=[CCPV’09]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There is a randomized  </a:t>
            </a:r>
            <a:r>
              <a:rPr lang="en-US" dirty="0" smtClean="0">
                <a:solidFill>
                  <a:srgbClr val="FF0000"/>
                </a:solidFill>
              </a:rPr>
              <a:t>(1-1/e)</a:t>
            </a:r>
            <a:r>
              <a:rPr lang="en-US" dirty="0" smtClean="0"/>
              <a:t> approximation for maximizing a monotone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subject to a </a:t>
            </a:r>
            <a:r>
              <a:rPr lang="en-US" dirty="0" err="1" smtClean="0"/>
              <a:t>matroid</a:t>
            </a:r>
            <a:r>
              <a:rPr lang="en-US" dirty="0" smtClean="0"/>
              <a:t> constraint.</a:t>
            </a: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[Lee-Sviridenko-Vondrak’09]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For fixed </a:t>
            </a:r>
            <a:r>
              <a:rPr lang="en-US" dirty="0" smtClean="0">
                <a:solidFill>
                  <a:srgbClr val="FF0000"/>
                </a:solidFill>
              </a:rPr>
              <a:t>p≥2</a:t>
            </a:r>
            <a:r>
              <a:rPr lang="en-US" dirty="0" smtClean="0"/>
              <a:t>, there is a local-search based          </a:t>
            </a:r>
            <a:r>
              <a:rPr lang="en-US" dirty="0" smtClean="0">
                <a:solidFill>
                  <a:srgbClr val="FF0000"/>
                </a:solidFill>
              </a:rPr>
              <a:t>1/(p+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ε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approximation for intersection of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matroids</a:t>
            </a:r>
          </a:p>
          <a:p>
            <a:pPr>
              <a:buNone/>
            </a:pPr>
            <a:r>
              <a:rPr lang="en-US" dirty="0" smtClean="0"/>
              <a:t>New useful insight for (two) </a:t>
            </a:r>
            <a:r>
              <a:rPr lang="en-US" dirty="0" err="1" smtClean="0"/>
              <a:t>matroid</a:t>
            </a:r>
            <a:r>
              <a:rPr lang="en-US" dirty="0" smtClean="0"/>
              <a:t> intersection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Multilinear</a:t>
            </a:r>
            <a:r>
              <a:rPr lang="en-US" dirty="0" smtClean="0"/>
              <a:t> Extension of </a:t>
            </a:r>
            <a:r>
              <a:rPr lang="en-US" dirty="0" err="1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Question:</a:t>
            </a:r>
            <a:r>
              <a:rPr lang="en-US" dirty="0" smtClean="0"/>
              <a:t> Is there a useful </a:t>
            </a:r>
            <a:r>
              <a:rPr lang="en-US" i="1" dirty="0" smtClean="0"/>
              <a:t>continuous relaxation </a:t>
            </a:r>
            <a:r>
              <a:rPr lang="en-US" dirty="0" smtClean="0"/>
              <a:t>of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such that it can be optimized? And can we round it effectively?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Multilinear</a:t>
            </a:r>
            <a:r>
              <a:rPr lang="en-US" dirty="0" smtClean="0"/>
              <a:t> Extension of </a:t>
            </a:r>
            <a:r>
              <a:rPr lang="en-US" dirty="0" err="1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[CCPV’07] </a:t>
            </a:r>
            <a:r>
              <a:rPr lang="en-US" dirty="0" smtClean="0"/>
              <a:t>inspired by 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Ageev-Sviridenko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: 2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 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define </a:t>
            </a:r>
            <a:r>
              <a:rPr lang="en-US" dirty="0" smtClean="0">
                <a:solidFill>
                  <a:srgbClr val="FF0000"/>
                </a:solidFill>
              </a:rPr>
              <a:t>F:[0,1]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 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as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= (x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, x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[0,1]</a:t>
            </a:r>
            <a:r>
              <a:rPr lang="en-US" baseline="30000" dirty="0" smtClean="0">
                <a:solidFill>
                  <a:srgbClr val="FF0000"/>
                </a:solidFill>
              </a:rPr>
              <a:t>|N|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 Expect[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] </a:t>
            </a:r>
            <a:r>
              <a:rPr lang="en-US" dirty="0" smtClean="0"/>
              <a:t>=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>
                <a:solidFill>
                  <a:srgbClr val="FF0000"/>
                </a:solidFill>
              </a:rPr>
              <a:t>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   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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x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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N\S</a:t>
            </a:r>
            <a:r>
              <a:rPr lang="en-US" dirty="0" smtClean="0">
                <a:solidFill>
                  <a:srgbClr val="FF0000"/>
                </a:solidFill>
              </a:rPr>
              <a:t> (1-x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Multilinear</a:t>
            </a:r>
            <a:r>
              <a:rPr lang="en-US" dirty="0" smtClean="0"/>
              <a:t> Extension of </a:t>
            </a:r>
            <a:r>
              <a:rPr lang="en-US" dirty="0" err="1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: 2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 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define </a:t>
            </a:r>
            <a:r>
              <a:rPr lang="en-US" dirty="0" smtClean="0">
                <a:solidFill>
                  <a:srgbClr val="FF0000"/>
                </a:solidFill>
              </a:rPr>
              <a:t>F:[0,1]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 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as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N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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x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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</a:rPr>
              <a:t>N\S</a:t>
            </a:r>
            <a:r>
              <a:rPr lang="en-US" dirty="0" smtClean="0">
                <a:solidFill>
                  <a:srgbClr val="FF0000"/>
                </a:solidFill>
              </a:rPr>
              <a:t> (1-x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F </a:t>
            </a:r>
            <a:r>
              <a:rPr lang="en-US" dirty="0" smtClean="0"/>
              <a:t>is smooth </a:t>
            </a:r>
            <a:r>
              <a:rPr lang="en-US" dirty="0" err="1" smtClean="0"/>
              <a:t>submodular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404040"/>
                </a:solidFill>
              </a:rPr>
              <a:t>(</a:t>
            </a:r>
            <a:r>
              <a:rPr lang="en-US" dirty="0" smtClean="0">
                <a:solidFill>
                  <a:srgbClr val="008000"/>
                </a:solidFill>
              </a:rPr>
              <a:t>[Vondrak’08]</a:t>
            </a:r>
            <a:r>
              <a:rPr lang="en-US" dirty="0" smtClean="0">
                <a:solidFill>
                  <a:srgbClr val="40404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</a:t>
            </a:r>
            <a:r>
              <a:rPr lang="en-US" dirty="0" smtClean="0">
                <a:solidFill>
                  <a:srgbClr val="FF0000"/>
                </a:solidFill>
              </a:rPr>
              <a:t>F/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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≥ 0 </a:t>
            </a:r>
            <a:r>
              <a:rPr lang="en-US" dirty="0" smtClean="0"/>
              <a:t>for all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(</a:t>
            </a:r>
            <a:r>
              <a:rPr lang="en-US" dirty="0" err="1" smtClean="0"/>
              <a:t>monotonicity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</a:t>
            </a:r>
            <a:r>
              <a:rPr lang="en-US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F/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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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-25000" dirty="0" smtClean="0">
                <a:solidFill>
                  <a:srgbClr val="FF0000"/>
                </a:solidFill>
              </a:rPr>
              <a:t>j </a:t>
            </a:r>
            <a:r>
              <a:rPr lang="en-US" dirty="0" smtClean="0">
                <a:solidFill>
                  <a:srgbClr val="FF0000"/>
                </a:solidFill>
              </a:rPr>
              <a:t> ≤ 0 </a:t>
            </a:r>
            <a:r>
              <a:rPr lang="en-US" dirty="0" smtClean="0"/>
              <a:t>for all </a:t>
            </a:r>
            <a:r>
              <a:rPr lang="en-US" dirty="0" err="1" smtClean="0">
                <a:solidFill>
                  <a:srgbClr val="FF0000"/>
                </a:solidFill>
              </a:rPr>
              <a:t>i,j</a:t>
            </a:r>
            <a:r>
              <a:rPr lang="en-US" dirty="0" smtClean="0"/>
              <a:t>  (</a:t>
            </a:r>
            <a:r>
              <a:rPr lang="en-US" dirty="0" err="1" smtClean="0"/>
              <a:t>submodularity</a:t>
            </a:r>
            <a:r>
              <a:rPr lang="en-US" dirty="0" smtClean="0"/>
              <a:t>)</a:t>
            </a:r>
          </a:p>
          <a:p>
            <a:endParaRPr lang="en-US" dirty="0" smtClean="0">
              <a:solidFill>
                <a:srgbClr val="404040"/>
              </a:solidFill>
            </a:endParaRPr>
          </a:p>
          <a:p>
            <a:pPr lvl="1"/>
            <a:endParaRPr lang="en-US" dirty="0" smtClean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</a:t>
            </a:r>
            <a:r>
              <a:rPr lang="en-US" dirty="0" err="1" smtClean="0"/>
              <a:t>F(x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[Vondrak’08]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 For any down-monotone polytope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 [0,1]</a:t>
            </a:r>
            <a:r>
              <a:rPr lang="en-US" baseline="30000" dirty="0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P </a:t>
            </a:r>
            <a:r>
              <a:rPr lang="en-US" dirty="0" smtClean="0"/>
              <a:t>can be optimized to within a </a:t>
            </a:r>
            <a:r>
              <a:rPr lang="en-US" dirty="0" smtClean="0">
                <a:solidFill>
                  <a:srgbClr val="FF0000"/>
                </a:solidFill>
              </a:rPr>
              <a:t>(1-1/e)</a:t>
            </a:r>
            <a:r>
              <a:rPr lang="en-US" dirty="0" smtClean="0"/>
              <a:t> approximation if we can do linear optimization over 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Algorithm: </a:t>
            </a:r>
            <a:r>
              <a:rPr lang="en-US" dirty="0" smtClean="0"/>
              <a:t>Continuous-Greedy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Want to solve:   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err="1" smtClean="0"/>
              <a:t>s.t</a:t>
            </a:r>
            <a:r>
              <a:rPr lang="en-US" dirty="0" smtClean="0">
                <a:solidFill>
                  <a:srgbClr val="FF0000"/>
                </a:solidFill>
              </a:rPr>
              <a:t>   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b="1" i="1" dirty="0" smtClean="0"/>
              <a:t> 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dirty="0" smtClean="0"/>
              <a:t>Relaxation: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P(</a:t>
            </a:r>
            <a:r>
              <a:rPr lang="en-US" b="1" i="1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P(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is a polytope that captures/relaxes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b="1" i="1" dirty="0" smtClean="0"/>
              <a:t> </a:t>
            </a:r>
          </a:p>
          <a:p>
            <a:r>
              <a:rPr lang="en-US" dirty="0" smtClean="0"/>
              <a:t>Can solve to within </a:t>
            </a:r>
            <a:r>
              <a:rPr lang="en-US" dirty="0" smtClean="0">
                <a:solidFill>
                  <a:srgbClr val="FF0000"/>
                </a:solidFill>
              </a:rPr>
              <a:t>(1-1/e)</a:t>
            </a:r>
            <a:r>
              <a:rPr lang="en-US" dirty="0" smtClean="0"/>
              <a:t> with continuous greedy</a:t>
            </a:r>
          </a:p>
          <a:p>
            <a:r>
              <a:rPr lang="en-US" dirty="0" smtClean="0"/>
              <a:t>How to round?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is a non-linear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in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FF0000"/>
                </a:solidFill>
              </a:rPr>
              <a:t>M=(S,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be a </a:t>
            </a:r>
            <a:r>
              <a:rPr lang="en-US" dirty="0" err="1" smtClean="0"/>
              <a:t>matroid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P(M)</a:t>
            </a:r>
            <a:r>
              <a:rPr lang="en-US" dirty="0" smtClean="0"/>
              <a:t> is the independent set polytope of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B(M)</a:t>
            </a:r>
            <a:r>
              <a:rPr lang="en-US" dirty="0" smtClean="0"/>
              <a:t> is the base polytope	 of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</a:p>
          <a:p>
            <a:pPr>
              <a:buNone/>
            </a:pPr>
            <a:r>
              <a:rPr lang="en-US" b="1" dirty="0" smtClean="0"/>
              <a:t>Algorithm:</a:t>
            </a:r>
          </a:p>
          <a:p>
            <a:r>
              <a:rPr lang="en-US" dirty="0" smtClean="0">
                <a:solidFill>
                  <a:srgbClr val="404040"/>
                </a:solidFill>
              </a:rPr>
              <a:t>Run continuous greedy to obtain a point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B(M) </a:t>
            </a:r>
            <a:r>
              <a:rPr lang="en-US" dirty="0" smtClean="0">
                <a:solidFill>
                  <a:srgbClr val="404040"/>
                </a:solidFill>
              </a:rPr>
              <a:t>such that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≥ (1-1/e) OPT</a:t>
            </a:r>
          </a:p>
          <a:p>
            <a:r>
              <a:rPr lang="en-US" dirty="0" smtClean="0">
                <a:solidFill>
                  <a:srgbClr val="404040"/>
                </a:solidFill>
              </a:rPr>
              <a:t>Round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404040"/>
                </a:solidFill>
              </a:rPr>
              <a:t> to a vertex of </a:t>
            </a:r>
            <a:r>
              <a:rPr lang="en-US" dirty="0" smtClean="0">
                <a:solidFill>
                  <a:srgbClr val="FF0000"/>
                </a:solidFill>
              </a:rPr>
              <a:t>B(M)</a:t>
            </a:r>
            <a:r>
              <a:rPr lang="en-US" dirty="0" smtClean="0">
                <a:solidFill>
                  <a:srgbClr val="404040"/>
                </a:solidFill>
              </a:rPr>
              <a:t> (a base)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in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[CCPV’07]</a:t>
            </a:r>
          </a:p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Given any point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B(M)</a:t>
            </a:r>
            <a:r>
              <a:rPr lang="en-US" dirty="0" smtClean="0"/>
              <a:t>, there is a polynomial time algorithm to round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to a vertex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(hence a base of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) such that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*) ≥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Pipage</a:t>
            </a:r>
            <a:r>
              <a:rPr lang="en-US" dirty="0" smtClean="0"/>
              <a:t>” rounding technique of 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Ageev-Sviridenko</a:t>
            </a:r>
            <a:r>
              <a:rPr lang="en-US" dirty="0" smtClean="0">
                <a:solidFill>
                  <a:srgbClr val="008000"/>
                </a:solidFill>
              </a:rPr>
              <a:t>] </a:t>
            </a:r>
            <a:r>
              <a:rPr lang="en-US" dirty="0" smtClean="0"/>
              <a:t>adapted to </a:t>
            </a:r>
            <a:r>
              <a:rPr lang="en-US" dirty="0" err="1" smtClean="0"/>
              <a:t>matroids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Rounding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[C-Vondrak-Zenklusen’09]</a:t>
            </a:r>
          </a:p>
          <a:p>
            <a:pPr>
              <a:buNone/>
            </a:pPr>
            <a:r>
              <a:rPr lang="en-US" b="1" dirty="0" smtClean="0"/>
              <a:t>Randomized Swap-Rounding:</a:t>
            </a:r>
          </a:p>
          <a:p>
            <a:r>
              <a:rPr lang="en-US" dirty="0" smtClean="0"/>
              <a:t>Express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US" baseline="30000" dirty="0" err="1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=1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B</a:t>
            </a:r>
            <a:r>
              <a:rPr lang="en-US" baseline="-25000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(convex comb. of bases)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 = B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  =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For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= 2 to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 </a:t>
            </a:r>
          </a:p>
          <a:p>
            <a:pPr lvl="1"/>
            <a:r>
              <a:rPr lang="en-US" i="1" dirty="0" smtClean="0"/>
              <a:t>Randomly Merge</a:t>
            </a:r>
            <a:r>
              <a:rPr lang="en-US" dirty="0" smtClean="0"/>
              <a:t>  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B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ea typeface="Lucida Grande"/>
                <a:cs typeface="Lucida Grande"/>
              </a:rPr>
              <a:t>and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baseline="-25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B</a:t>
            </a:r>
            <a:r>
              <a:rPr lang="en-US" baseline="-25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ea typeface="Lucida Grande"/>
                <a:cs typeface="Lucida Grande"/>
              </a:rPr>
              <a:t>into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+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baseline="-25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) B’</a:t>
            </a:r>
          </a:p>
          <a:p>
            <a:pPr lvl="1"/>
            <a:r>
              <a:rPr lang="en-US" dirty="0" smtClean="0">
                <a:ea typeface="Lucida Grande"/>
                <a:cs typeface="Lucida Grande"/>
              </a:rPr>
              <a:t>Set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B = B’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= (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+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baseline="-25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r>
              <a:rPr lang="en-US" dirty="0" smtClean="0">
                <a:ea typeface="Lucida Grande"/>
                <a:cs typeface="Lucida Grande"/>
              </a:rPr>
              <a:t>Output 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B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two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Merge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B’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B’’</a:t>
            </a:r>
            <a:r>
              <a:rPr lang="en-US" dirty="0" smtClean="0"/>
              <a:t> into a random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that looks “half” like </a:t>
            </a:r>
            <a:r>
              <a:rPr lang="en-US" dirty="0" smtClean="0">
                <a:solidFill>
                  <a:srgbClr val="FF0000"/>
                </a:solidFill>
              </a:rPr>
              <a:t>B’</a:t>
            </a:r>
            <a:r>
              <a:rPr lang="en-US" dirty="0" smtClean="0"/>
              <a:t> and “half” like </a:t>
            </a:r>
            <a:r>
              <a:rPr lang="en-US" dirty="0" smtClean="0">
                <a:solidFill>
                  <a:srgbClr val="FF0000"/>
                </a:solidFill>
              </a:rPr>
              <a:t>B’’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 functions in undirected graphs and </a:t>
            </a:r>
            <a:r>
              <a:rPr lang="en-US" dirty="0" err="1" smtClean="0"/>
              <a:t>hypergraphs</a:t>
            </a:r>
            <a:r>
              <a:rPr lang="en-US" dirty="0" smtClean="0"/>
              <a:t> (symmetric non-negative)</a:t>
            </a:r>
          </a:p>
          <a:p>
            <a:r>
              <a:rPr lang="en-US" dirty="0" smtClean="0"/>
              <a:t>Cut  functions in directed graphs (non-negative)</a:t>
            </a:r>
          </a:p>
          <a:p>
            <a:r>
              <a:rPr lang="en-US" dirty="0" smtClean="0"/>
              <a:t>Rank functions of matroids (monotone)</a:t>
            </a:r>
          </a:p>
          <a:p>
            <a:r>
              <a:rPr lang="en-US" dirty="0" smtClean="0"/>
              <a:t>Coverage in set systems (monotone)</a:t>
            </a:r>
          </a:p>
          <a:p>
            <a:r>
              <a:rPr lang="en-US" dirty="0" smtClean="0"/>
              <a:t>many others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two Bases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28747" y="3139735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67434" y="3973157"/>
            <a:ext cx="90717" cy="102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26635" y="3139735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65322" y="3973157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653129" y="4009226"/>
            <a:ext cx="907171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68326" y="3035431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5066" y="3048239"/>
            <a:ext cx="49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B’’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328747" y="4250453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26635" y="4242206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50968" y="4279648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26635" y="4279648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67434" y="3602237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7026" y="3602237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j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94711" y="2680114"/>
            <a:ext cx="4148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ExchangeTheorem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B’-</a:t>
            </a:r>
            <a:r>
              <a:rPr lang="en-US" dirty="0" err="1" smtClean="0">
                <a:solidFill>
                  <a:srgbClr val="FF0000"/>
                </a:solidFill>
              </a:rPr>
              <a:t>i+j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B’’-</a:t>
            </a:r>
            <a:r>
              <a:rPr lang="en-US" dirty="0" err="1" smtClean="0">
                <a:solidFill>
                  <a:srgbClr val="FF0000"/>
                </a:solidFill>
              </a:rPr>
              <a:t>j+i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are both bases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two Bases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1168326" y="3035431"/>
            <a:ext cx="2161371" cy="1747138"/>
            <a:chOff x="1168326" y="3035431"/>
            <a:chExt cx="2161371" cy="1747138"/>
          </a:xfrm>
        </p:grpSpPr>
        <p:sp>
          <p:nvSpPr>
            <p:cNvPr id="4" name="Oval 3"/>
            <p:cNvSpPr/>
            <p:nvPr/>
          </p:nvSpPr>
          <p:spPr>
            <a:xfrm>
              <a:off x="1328747" y="3139735"/>
              <a:ext cx="612341" cy="1642834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567434" y="3973157"/>
              <a:ext cx="90717" cy="1020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326635" y="3139735"/>
              <a:ext cx="612341" cy="1642834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565322" y="3973157"/>
              <a:ext cx="90717" cy="1020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653129" y="4009226"/>
              <a:ext cx="907171" cy="1588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168326" y="3035431"/>
              <a:ext cx="5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B’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35066" y="3048239"/>
              <a:ext cx="494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B’’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1328747" y="4250453"/>
              <a:ext cx="612341" cy="82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326635" y="4242206"/>
              <a:ext cx="612341" cy="82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350968" y="4279648"/>
              <a:ext cx="7557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B’</a:t>
              </a:r>
              <a:r>
                <a:rPr lang="en-US" sz="1200" dirty="0" smtClean="0">
                  <a:solidFill>
                    <a:srgbClr val="FF0000"/>
                  </a:solidFill>
                  <a:sym typeface="Symbol"/>
                </a:rPr>
                <a:t>B’’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26635" y="4279648"/>
              <a:ext cx="7557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B’</a:t>
              </a:r>
              <a:r>
                <a:rPr lang="en-US" sz="1200" dirty="0" smtClean="0">
                  <a:solidFill>
                    <a:srgbClr val="FF0000"/>
                  </a:solidFill>
                  <a:sym typeface="Symbol"/>
                </a:rPr>
                <a:t>B’’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67434" y="3602237"/>
              <a:ext cx="5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i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27026" y="3602237"/>
              <a:ext cx="511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j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 flipV="1">
            <a:off x="3224626" y="2737840"/>
            <a:ext cx="1228822" cy="104906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24626" y="4242206"/>
            <a:ext cx="1228822" cy="106029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224626" y="2540311"/>
            <a:ext cx="111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½ 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224626" y="4933171"/>
            <a:ext cx="111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r>
              <a:rPr lang="en-US" dirty="0" smtClean="0"/>
              <a:t> ½ 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4979210" y="1927137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217897" y="2760559"/>
            <a:ext cx="90717" cy="102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977098" y="1927137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215785" y="2760559"/>
            <a:ext cx="90717" cy="102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818789" y="1822833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85529" y="1835641"/>
            <a:ext cx="49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B’’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4983480" y="2715768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977098" y="2715768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001431" y="3067050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77098" y="3067050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217897" y="2389639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077489" y="2389639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979210" y="4546046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217897" y="5379468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977098" y="4546046"/>
            <a:ext cx="612341" cy="164283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215785" y="5379468"/>
            <a:ext cx="90717" cy="1020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818789" y="4441742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85529" y="4454550"/>
            <a:ext cx="49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B’’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4979210" y="5330952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977098" y="5330952"/>
            <a:ext cx="612341" cy="82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001431" y="5685959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977098" y="5685959"/>
            <a:ext cx="7557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B’</a:t>
            </a:r>
            <a:r>
              <a:rPr lang="en-US" sz="1200" dirty="0" smtClean="0">
                <a:solidFill>
                  <a:srgbClr val="FF0000"/>
                </a:solidFill>
                <a:sym typeface="Symbol"/>
              </a:rPr>
              <a:t>B’’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217897" y="5008548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j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77489" y="5008548"/>
            <a:ext cx="51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j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 flipV="1">
            <a:off x="6732845" y="2086366"/>
            <a:ext cx="722556" cy="453945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732845" y="2760559"/>
            <a:ext cx="722556" cy="48031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6732845" y="4771607"/>
            <a:ext cx="722556" cy="453945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732845" y="5445800"/>
            <a:ext cx="722556" cy="48031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Swap Rounding for 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Swap-Merging with input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B(M)</a:t>
            </a:r>
            <a:r>
              <a:rPr lang="en-US" dirty="0" smtClean="0"/>
              <a:t> outputs a random base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such that  </a:t>
            </a:r>
          </a:p>
          <a:p>
            <a:pPr marL="693738" lvl="1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E[f(B</a:t>
            </a:r>
            <a:r>
              <a:rPr lang="en-US" dirty="0" smtClean="0">
                <a:solidFill>
                  <a:srgbClr val="FF0000"/>
                </a:solidFill>
              </a:rPr>
              <a:t>)] ≥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and</a:t>
            </a:r>
          </a:p>
          <a:p>
            <a:pPr marL="693738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Pr[ </a:t>
            </a:r>
            <a:r>
              <a:rPr lang="en-US" dirty="0" err="1" smtClean="0">
                <a:solidFill>
                  <a:srgbClr val="FF0000"/>
                </a:solidFill>
              </a:rPr>
              <a:t>f(B</a:t>
            </a:r>
            <a:r>
              <a:rPr lang="en-US" dirty="0" smtClean="0">
                <a:solidFill>
                  <a:srgbClr val="FF0000"/>
                </a:solidFill>
              </a:rPr>
              <a:t>) &lt; (1-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)] ≤  exp(-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baseline="30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2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/8)   </a:t>
            </a:r>
            <a:r>
              <a:rPr lang="en-US" dirty="0" smtClean="0">
                <a:ea typeface="Lucida Grande"/>
                <a:cs typeface="Lucida Grande"/>
              </a:rPr>
              <a:t>(concentration for lower tail of </a:t>
            </a:r>
            <a:r>
              <a:rPr lang="en-US" dirty="0" err="1" smtClean="0">
                <a:ea typeface="Lucida Grande"/>
                <a:cs typeface="Lucida Grande"/>
              </a:rPr>
              <a:t>submod</a:t>
            </a:r>
            <a:r>
              <a:rPr lang="en-US" dirty="0" smtClean="0">
                <a:ea typeface="Lucida Grande"/>
                <a:cs typeface="Lucida Grande"/>
              </a:rPr>
              <a:t> functions) and</a:t>
            </a:r>
          </a:p>
          <a:p>
            <a:pPr marL="693738" lvl="1" indent="-457200">
              <a:buFont typeface="+mj-lt"/>
              <a:buAutoNum type="arabicPeriod"/>
            </a:pPr>
            <a:r>
              <a:rPr lang="en-US" dirty="0" smtClean="0">
                <a:ea typeface="Lucida Grande"/>
                <a:cs typeface="Lucida Grande"/>
              </a:rPr>
              <a:t>For any vector 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 [0,1]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, let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μ</a:t>
            </a:r>
            <a:r>
              <a:rPr lang="en-US" dirty="0" smtClean="0">
                <a:solidFill>
                  <a:srgbClr val="FF0000"/>
                </a:solidFill>
              </a:rPr>
              <a:t> = ax</a:t>
            </a:r>
            <a:r>
              <a:rPr lang="en-US" dirty="0" smtClean="0"/>
              <a:t> then </a:t>
            </a:r>
          </a:p>
          <a:p>
            <a:pPr marL="922338" lvl="2" indent="-457200"/>
            <a:r>
              <a:rPr lang="en-US" dirty="0" err="1" smtClean="0">
                <a:solidFill>
                  <a:srgbClr val="FF0000"/>
                </a:solidFill>
              </a:rPr>
              <a:t>Pr[a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  <a:ea typeface="Lucida Grande"/>
                <a:cs typeface="Lucida Grande"/>
              </a:rPr>
              <a:t>B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 &lt; (1-</a:t>
            </a:r>
            <a:r>
              <a:rPr lang="en-US" sz="18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μ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] ≤ exp(-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μ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baseline="30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2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/2)</a:t>
            </a:r>
          </a:p>
          <a:p>
            <a:pPr marL="922338" lvl="2" indent="-457200"/>
            <a:r>
              <a:rPr lang="en-US" dirty="0" err="1" smtClean="0">
                <a:solidFill>
                  <a:srgbClr val="FF0000"/>
                </a:solidFill>
              </a:rPr>
              <a:t>Pr[a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1</a:t>
            </a:r>
            <a:r>
              <a:rPr lang="en-US" baseline="-25000" dirty="0" smtClean="0">
                <a:solidFill>
                  <a:srgbClr val="FF0000"/>
                </a:solidFill>
                <a:ea typeface="Lucida Grande"/>
                <a:cs typeface="Lucida Grande"/>
              </a:rPr>
              <a:t>B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 &gt; (1+</a:t>
            </a:r>
            <a:r>
              <a:rPr lang="en-US" sz="18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μ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] ≤  ( </a:t>
            </a:r>
            <a:r>
              <a:rPr lang="en-US" dirty="0" err="1" smtClean="0">
                <a:solidFill>
                  <a:srgbClr val="FF0000"/>
                </a:solidFill>
                <a:ea typeface="Lucida Grande"/>
                <a:cs typeface="Lucida Grande"/>
              </a:rPr>
              <a:t>e</a:t>
            </a:r>
            <a:r>
              <a:rPr lang="en-US" baseline="30000" dirty="0" smtClean="0">
                <a:solidFill>
                  <a:srgbClr val="FF0000"/>
                </a:solidFill>
                <a:ea typeface="Lucida Grande"/>
                <a:cs typeface="Lucida Grande"/>
              </a:rPr>
              <a:t> </a:t>
            </a:r>
            <a:r>
              <a:rPr lang="en-US" baseline="30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/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 (1+</a:t>
            </a:r>
            <a:r>
              <a:rPr lang="en-US" sz="18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)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baseline="30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δ</a:t>
            </a:r>
            <a:r>
              <a:rPr lang="en-US" baseline="30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) </a:t>
            </a:r>
            <a:r>
              <a:rPr lang="en-US" baseline="30000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μ</a:t>
            </a:r>
            <a:r>
              <a:rPr lang="en-US" baseline="30000" dirty="0" smtClean="0">
                <a:solidFill>
                  <a:srgbClr val="FF0000"/>
                </a:solidFill>
                <a:ea typeface="Lucida Grande"/>
                <a:cs typeface="Lucida Grande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         </a:t>
            </a:r>
            <a:r>
              <a:rPr lang="en-US" dirty="0" smtClean="0">
                <a:ea typeface="Lucida Grande"/>
                <a:cs typeface="Lucida Grande"/>
              </a:rPr>
              <a:t>(concentration for linear functions)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en-US" dirty="0" smtClean="0">
                <a:ea typeface="Lucida Grande"/>
                <a:cs typeface="Lucida Grande"/>
              </a:rPr>
              <a:t>Almost like independent random rounding of </a:t>
            </a:r>
            <a:r>
              <a:rPr lang="en-US" dirty="0" err="1" smtClean="0">
                <a:solidFill>
                  <a:srgbClr val="FF0000"/>
                </a:solidFill>
                <a:ea typeface="Lucida Grande"/>
                <a:cs typeface="Lucida Grande"/>
              </a:rPr>
              <a:t>x</a:t>
            </a:r>
            <a:r>
              <a:rPr lang="en-US" dirty="0" smtClean="0">
                <a:solidFill>
                  <a:srgbClr val="FF0000"/>
                </a:solidFill>
                <a:ea typeface="Lucida Grande"/>
                <a:cs typeface="Lucida Grande"/>
              </a:rPr>
              <a:t> </a:t>
            </a:r>
            <a:endParaRPr lang="en-US" dirty="0" smtClean="0">
              <a:ea typeface="Lucida Grande"/>
              <a:cs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Can handle </a:t>
            </a:r>
            <a:r>
              <a:rPr lang="en-US" dirty="0" err="1" smtClean="0"/>
              <a:t>matroid</a:t>
            </a:r>
            <a:r>
              <a:rPr lang="en-US" dirty="0" smtClean="0"/>
              <a:t> constraint </a:t>
            </a:r>
            <a:r>
              <a:rPr lang="en-US" i="1" dirty="0" smtClean="0"/>
              <a:t>plus</a:t>
            </a:r>
            <a:r>
              <a:rPr lang="en-US" dirty="0" smtClean="0"/>
              <a:t> packing constraints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FF0000"/>
                </a:solidFill>
              </a:rPr>
              <a:t> P(M)</a:t>
            </a:r>
            <a:r>
              <a:rPr lang="en-US" dirty="0" smtClean="0"/>
              <a:t>  and </a:t>
            </a:r>
            <a:r>
              <a:rPr lang="en-US" dirty="0" smtClean="0">
                <a:solidFill>
                  <a:srgbClr val="FF0000"/>
                </a:solidFill>
              </a:rPr>
              <a:t>Ax ≤ 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(1-1/e) </a:t>
            </a:r>
            <a:r>
              <a:rPr lang="en-US" dirty="0" smtClean="0"/>
              <a:t>approximation for </a:t>
            </a:r>
            <a:r>
              <a:rPr lang="en-US" dirty="0" err="1" smtClean="0"/>
              <a:t>submodular</a:t>
            </a:r>
            <a:r>
              <a:rPr lang="en-US" dirty="0" smtClean="0"/>
              <a:t> functions subject to a </a:t>
            </a:r>
            <a:r>
              <a:rPr lang="en-US" dirty="0" err="1" smtClean="0"/>
              <a:t>matroid</a:t>
            </a:r>
            <a:r>
              <a:rPr lang="en-US" dirty="0" smtClean="0"/>
              <a:t> plus </a:t>
            </a:r>
            <a:r>
              <a:rPr lang="en-US" dirty="0" smtClean="0">
                <a:solidFill>
                  <a:srgbClr val="FF0000"/>
                </a:solidFill>
              </a:rPr>
              <a:t>O(1)</a:t>
            </a:r>
            <a:r>
              <a:rPr lang="en-US" dirty="0" smtClean="0"/>
              <a:t> knapsack/packing constraints (or many “loose” packing constraints)</a:t>
            </a:r>
          </a:p>
          <a:p>
            <a:r>
              <a:rPr lang="en-US" dirty="0" smtClean="0"/>
              <a:t>Simpler rounding and proof for “thin” spanning trees in ATSP application (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Asadpour</a:t>
            </a:r>
            <a:r>
              <a:rPr lang="en-US" dirty="0" smtClean="0">
                <a:solidFill>
                  <a:srgbClr val="008000"/>
                </a:solidFill>
              </a:rPr>
              <a:t> etal’10]</a:t>
            </a:r>
            <a:r>
              <a:rPr lang="en-US" dirty="0" smtClean="0"/>
              <a:t>)</a:t>
            </a:r>
          </a:p>
          <a:p>
            <a:r>
              <a:rPr lang="en-US" dirty="0" smtClean="0"/>
              <a:t> ...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On-going work </a:t>
            </a:r>
            <a:r>
              <a:rPr lang="en-US" dirty="0" smtClean="0">
                <a:solidFill>
                  <a:srgbClr val="008000"/>
                </a:solidFill>
              </a:rPr>
              <a:t>[C-</a:t>
            </a:r>
            <a:r>
              <a:rPr lang="en-US" dirty="0" err="1" smtClean="0">
                <a:solidFill>
                  <a:srgbClr val="008000"/>
                </a:solidFill>
              </a:rPr>
              <a:t>Vondrak-Zenklusen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</a:p>
          <a:p>
            <a:r>
              <a:rPr lang="en-US" dirty="0" smtClean="0"/>
              <a:t>Extension of continuous greedy to handle </a:t>
            </a:r>
            <a:r>
              <a:rPr lang="en-US" i="1" dirty="0" smtClean="0"/>
              <a:t>multiple</a:t>
            </a:r>
            <a:r>
              <a:rPr lang="en-US" dirty="0" smtClean="0"/>
              <a:t> submodular functions </a:t>
            </a:r>
            <a:r>
              <a:rPr lang="en-US" i="1" dirty="0" smtClean="0"/>
              <a:t>simultaneously 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Depending rounding via swap method for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polyhedra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matroid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intersection</a:t>
            </a:r>
          </a:p>
          <a:p>
            <a:pPr lvl="1"/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matchings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b-matchings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non-bipartite graphs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...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Many applications of dependent randomized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rounding</a:t>
            </a:r>
            <a:r>
              <a:rPr lang="en-US" dirty="0" err="1" smtClean="0">
                <a:solidFill>
                  <a:srgbClr val="008000"/>
                </a:solidFill>
              </a:rPr>
              <a:t>[Arora-Frize-Kaplan</a:t>
            </a:r>
            <a:r>
              <a:rPr lang="en-US" dirty="0" smtClean="0">
                <a:solidFill>
                  <a:srgbClr val="008000"/>
                </a:solidFill>
              </a:rPr>
              <a:t>, Srinivasan’01, ...., </a:t>
            </a:r>
            <a:r>
              <a:rPr lang="en-US" dirty="0" err="1" smtClean="0">
                <a:solidFill>
                  <a:srgbClr val="008000"/>
                </a:solidFill>
              </a:rPr>
              <a:t>Asadpour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etal</a:t>
            </a:r>
            <a:r>
              <a:rPr lang="en-US" dirty="0" smtClean="0">
                <a:solidFill>
                  <a:srgbClr val="008000"/>
                </a:solidFill>
              </a:rPr>
              <a:t>,..]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Maximum Bipartite Flow in Networks with Adaptive Channel Width </a:t>
            </a:r>
            <a:r>
              <a:rPr lang="en-US" dirty="0" smtClean="0">
                <a:solidFill>
                  <a:srgbClr val="008000"/>
                </a:solidFill>
              </a:rPr>
              <a:t>[Azar-Madry-Moscibroda-Panigrahy-Srinivasan’09]</a:t>
            </a:r>
          </a:p>
          <a:p>
            <a:r>
              <a:rPr lang="en-US" dirty="0" smtClean="0"/>
              <a:t>Problem motivated by capacity allocation in wireless networks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(1-1/e)</a:t>
            </a:r>
            <a:r>
              <a:rPr lang="en-US" dirty="0" smtClean="0"/>
              <a:t> approximation via a specialized LP and complicated analysis</a:t>
            </a:r>
          </a:p>
          <a:p>
            <a:r>
              <a:rPr lang="en-US" dirty="0" smtClean="0"/>
              <a:t>An easy </a:t>
            </a:r>
            <a:r>
              <a:rPr lang="en-US" dirty="0" err="1" smtClean="0">
                <a:solidFill>
                  <a:srgbClr val="FF0000"/>
                </a:solidFill>
              </a:rPr>
              <a:t>O(log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approximation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390105" y="2910694"/>
            <a:ext cx="534736" cy="264694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807158" y="2910694"/>
            <a:ext cx="534736" cy="264694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03999" y="4073747"/>
            <a:ext cx="133684" cy="17378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007684" y="3686063"/>
            <a:ext cx="133684" cy="17378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176209" y="2175431"/>
            <a:ext cx="1122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stations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84001" y="2175431"/>
            <a:ext cx="112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Clients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705600" y="3733800"/>
            <a:ext cx="1302084" cy="387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5157" y="2310245"/>
            <a:ext cx="51334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000" dirty="0" smtClean="0">
                <a:solidFill>
                  <a:srgbClr val="FF0000"/>
                </a:solidFill>
              </a:rPr>
              <a:t>(B,C) </a:t>
            </a:r>
            <a:r>
              <a:rPr lang="en-US" sz="2000" dirty="0" smtClean="0"/>
              <a:t>: threshold capacity between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000" dirty="0" smtClean="0">
                <a:solidFill>
                  <a:srgbClr val="FF0000"/>
                </a:solidFill>
              </a:rPr>
              <a:t>(C)</a:t>
            </a:r>
            <a:r>
              <a:rPr lang="en-US" sz="2000" dirty="0" smtClean="0"/>
              <a:t>: max flow that </a:t>
            </a:r>
            <a:r>
              <a:rPr lang="en-US" sz="2000" dirty="0" smtClean="0">
                <a:solidFill>
                  <a:srgbClr val="FF0000"/>
                </a:solidFill>
              </a:rPr>
              <a:t>C </a:t>
            </a:r>
            <a:r>
              <a:rPr lang="en-US" sz="2000" dirty="0" smtClean="0"/>
              <a:t>desires from base </a:t>
            </a:r>
            <a:r>
              <a:rPr lang="en-US" sz="2000" dirty="0" err="1" smtClean="0"/>
              <a:t>stns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sz="2000" dirty="0" smtClean="0">
                <a:solidFill>
                  <a:srgbClr val="FF0000"/>
                </a:solidFill>
              </a:rPr>
              <a:t>(B)</a:t>
            </a:r>
            <a:r>
              <a:rPr lang="en-US" sz="2000" dirty="0" smtClean="0"/>
              <a:t>: total capacity of B to serve clients</a:t>
            </a:r>
          </a:p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For each base station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, decide an operating point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000" dirty="0" smtClean="0">
                <a:solidFill>
                  <a:srgbClr val="FF0000"/>
                </a:solidFill>
              </a:rPr>
              <a:t>(B) ≤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sz="2000" dirty="0" smtClean="0">
                <a:solidFill>
                  <a:srgbClr val="FF0000"/>
                </a:solidFill>
              </a:rPr>
              <a:t>(B)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000" dirty="0" smtClean="0">
                <a:solidFill>
                  <a:srgbClr val="FF0000"/>
                </a:solidFill>
              </a:rPr>
              <a:t>(B) &gt;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000" dirty="0" smtClean="0">
                <a:solidFill>
                  <a:srgbClr val="FF0000"/>
                </a:solidFill>
              </a:rPr>
              <a:t>(B,C)  </a:t>
            </a:r>
            <a:r>
              <a:rPr lang="en-US" sz="2000" dirty="0" smtClean="0">
                <a:solidFill>
                  <a:srgbClr val="404040"/>
                </a:solidFill>
              </a:rPr>
              <a:t>then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u(B,C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>
                <a:solidFill>
                  <a:srgbClr val="404040"/>
                </a:solidFill>
              </a:rPr>
              <a:t>capacity of link  </a:t>
            </a:r>
            <a:r>
              <a:rPr lang="en-US" sz="2000" dirty="0" smtClean="0">
                <a:solidFill>
                  <a:srgbClr val="FF0000"/>
                </a:solidFill>
              </a:rPr>
              <a:t>(B,C) </a:t>
            </a:r>
            <a:r>
              <a:rPr lang="en-US" sz="2000" dirty="0" smtClean="0">
                <a:solidFill>
                  <a:srgbClr val="404040"/>
                </a:solidFill>
              </a:rPr>
              <a:t>is</a:t>
            </a:r>
            <a:r>
              <a:rPr lang="en-US" sz="2000" dirty="0" smtClean="0">
                <a:solidFill>
                  <a:srgbClr val="FF0000"/>
                </a:solidFill>
              </a:rPr>
              <a:t>  0</a:t>
            </a:r>
            <a:r>
              <a:rPr lang="en-US" sz="2000" dirty="0" smtClean="0">
                <a:solidFill>
                  <a:srgbClr val="404040"/>
                </a:solidFill>
              </a:rPr>
              <a:t>, otherwise </a:t>
            </a:r>
            <a:r>
              <a:rPr lang="en-US" sz="2000" dirty="0" err="1" smtClean="0">
                <a:solidFill>
                  <a:srgbClr val="FF0000"/>
                </a:solidFill>
              </a:rPr>
              <a:t>u(B,C</a:t>
            </a:r>
            <a:r>
              <a:rPr lang="en-US" sz="2000" dirty="0" smtClean="0">
                <a:solidFill>
                  <a:srgbClr val="FF0000"/>
                </a:solidFill>
              </a:rPr>
              <a:t>) =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000" dirty="0" smtClean="0">
                <a:solidFill>
                  <a:srgbClr val="FF0000"/>
                </a:solidFill>
              </a:rPr>
              <a:t>(B)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Maximize flow from base stations to clients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90105" y="4247536"/>
            <a:ext cx="622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684001" y="3889081"/>
            <a:ext cx="66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(C)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77672" y="3316731"/>
            <a:ext cx="757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u(B,C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141269" y="2524598"/>
            <a:ext cx="534736" cy="219445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41795" y="3299967"/>
            <a:ext cx="133684" cy="17378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10320" y="1789335"/>
            <a:ext cx="1122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Base stations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018112" y="1963124"/>
            <a:ext cx="112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Clients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979111" y="4180011"/>
            <a:ext cx="622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887061" y="3081089"/>
            <a:ext cx="66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(C)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413459" y="3698528"/>
            <a:ext cx="133684" cy="173789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47143" y="3487596"/>
            <a:ext cx="638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</a:t>
            </a:r>
            <a:endParaRPr lang="en-US" sz="2000" dirty="0"/>
          </a:p>
        </p:txBody>
      </p:sp>
      <p:sp>
        <p:nvSpPr>
          <p:cNvPr id="17" name="Oval 16"/>
          <p:cNvSpPr/>
          <p:nvPr/>
        </p:nvSpPr>
        <p:spPr>
          <a:xfrm>
            <a:off x="4449696" y="3113945"/>
            <a:ext cx="622098" cy="116916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686116" y="3265755"/>
            <a:ext cx="76200" cy="865546"/>
            <a:chOff x="3810000" y="4095501"/>
            <a:chExt cx="76200" cy="865546"/>
          </a:xfrm>
        </p:grpSpPr>
        <p:sp>
          <p:nvSpPr>
            <p:cNvPr id="16" name="Rectangle 15"/>
            <p:cNvSpPr/>
            <p:nvPr/>
          </p:nvSpPr>
          <p:spPr>
            <a:xfrm>
              <a:off x="3810000" y="4095501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10000" y="4312290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810000" y="4579995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10000" y="4865548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86200" y="3265755"/>
            <a:ext cx="76200" cy="865546"/>
            <a:chOff x="3810000" y="4095501"/>
            <a:chExt cx="76200" cy="865546"/>
          </a:xfrm>
        </p:grpSpPr>
        <p:sp>
          <p:nvSpPr>
            <p:cNvPr id="33" name="Rectangle 32"/>
            <p:cNvSpPr/>
            <p:nvPr/>
          </p:nvSpPr>
          <p:spPr>
            <a:xfrm>
              <a:off x="3810000" y="4095501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10000" y="4312290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10000" y="4579995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10000" y="4865548"/>
              <a:ext cx="76200" cy="9549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6475479" y="3361254"/>
            <a:ext cx="937980" cy="388995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762316" y="3299967"/>
            <a:ext cx="1579479" cy="61287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762316" y="3361254"/>
            <a:ext cx="1579479" cy="155503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3" idx="1"/>
          </p:cNvCxnSpPr>
          <p:nvPr/>
        </p:nvCxnSpPr>
        <p:spPr>
          <a:xfrm flipV="1">
            <a:off x="4762316" y="3386862"/>
            <a:ext cx="1579479" cy="420624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762316" y="3421476"/>
            <a:ext cx="1579479" cy="657545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962400" y="3299967"/>
            <a:ext cx="723716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962400" y="3493991"/>
            <a:ext cx="723716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55686" y="3795615"/>
            <a:ext cx="723716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962400" y="4074443"/>
            <a:ext cx="723716" cy="1588"/>
          </a:xfrm>
          <a:prstGeom prst="straightConnector1">
            <a:avLst/>
          </a:prstGeom>
          <a:ln w="254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345619" y="2847361"/>
            <a:ext cx="333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/>
          </a:p>
        </p:txBody>
      </p:sp>
      <p:sp>
        <p:nvSpPr>
          <p:cNvPr id="54" name="Left Brace 53"/>
          <p:cNvSpPr/>
          <p:nvPr/>
        </p:nvSpPr>
        <p:spPr>
          <a:xfrm>
            <a:off x="3518275" y="3216901"/>
            <a:ext cx="155448" cy="914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148098" y="3386862"/>
            <a:ext cx="2121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Copies of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 one for each </a:t>
            </a:r>
            <a:r>
              <a:rPr lang="en-US" sz="2000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000" dirty="0" smtClean="0">
                <a:solidFill>
                  <a:srgbClr val="FF0000"/>
                </a:solidFill>
              </a:rPr>
              <a:t>(B)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5066476" y="3910082"/>
            <a:ext cx="113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u(τ</a:t>
            </a:r>
            <a:r>
              <a:rPr lang="en-US" dirty="0" err="1" smtClean="0">
                <a:solidFill>
                  <a:srgbClr val="FF0000"/>
                </a:solidFill>
              </a:rPr>
              <a:t>(B)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,C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05202" y="4919579"/>
            <a:ext cx="708083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: all copies on left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 : 2</a:t>
            </a:r>
            <a:r>
              <a:rPr lang="en-US" sz="2000" baseline="30000" dirty="0" smtClean="0">
                <a:solidFill>
                  <a:srgbClr val="FF0000"/>
                </a:solidFill>
              </a:rPr>
              <a:t>N </a:t>
            </a:r>
            <a:r>
              <a:rPr lang="en-US" sz="2000" dirty="0" err="1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000" dirty="0" smtClean="0">
                <a:solidFill>
                  <a:srgbClr val="FF0000"/>
                </a:solidFill>
              </a:rPr>
              <a:t> R</a:t>
            </a:r>
            <a:r>
              <a:rPr lang="en-US" sz="2000" baseline="-25000" dirty="0" smtClean="0">
                <a:solidFill>
                  <a:srgbClr val="FF0000"/>
                </a:solidFill>
              </a:rPr>
              <a:t>+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where </a:t>
            </a:r>
            <a:r>
              <a:rPr lang="en-US" sz="2000" dirty="0" err="1" smtClean="0">
                <a:solidFill>
                  <a:srgbClr val="FF0000"/>
                </a:solidFill>
              </a:rPr>
              <a:t>f(S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 flow from </a:t>
            </a:r>
            <a:r>
              <a:rPr lang="en-US" sz="2000" dirty="0" smtClean="0">
                <a:solidFill>
                  <a:srgbClr val="FF0000"/>
                </a:solidFill>
              </a:rPr>
              <a:t>S</a:t>
            </a:r>
            <a:r>
              <a:rPr lang="en-US" sz="2000" dirty="0" smtClean="0"/>
              <a:t> to 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smtClean="0"/>
              <a:t>Partition </a:t>
            </a:r>
            <a:r>
              <a:rPr lang="en-US" sz="2000" dirty="0" err="1" smtClean="0"/>
              <a:t>Matroid</a:t>
            </a:r>
            <a:r>
              <a:rPr lang="en-US" sz="2000" dirty="0" smtClean="0"/>
              <a:t> constraint: can pick only one copy for each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Substantial progress on submodular function maximization problems</a:t>
            </a:r>
          </a:p>
          <a:p>
            <a:r>
              <a:rPr lang="en-US" dirty="0" smtClean="0"/>
              <a:t>Increased awareness and more applications</a:t>
            </a:r>
          </a:p>
          <a:p>
            <a:r>
              <a:rPr lang="en-US" dirty="0" smtClean="0"/>
              <a:t>(New) tools and connections: continuous greedy, dependent rounding, local search, ...</a:t>
            </a:r>
          </a:p>
          <a:p>
            <a:r>
              <a:rPr lang="en-US" dirty="0" smtClean="0"/>
              <a:t>Several open problems still remain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Unconstrained for non-</a:t>
            </a:r>
            <a:r>
              <a:rPr lang="en-US" dirty="0" err="1" smtClean="0"/>
              <a:t>neg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404040"/>
                </a:solidFill>
              </a:rPr>
              <a:t>. Close gap bet </a:t>
            </a:r>
            <a:r>
              <a:rPr lang="en-US" dirty="0" smtClean="0">
                <a:solidFill>
                  <a:srgbClr val="FF0000"/>
                </a:solidFill>
              </a:rPr>
              <a:t>0.41 </a:t>
            </a:r>
            <a:r>
              <a:rPr lang="en-US" dirty="0" smtClean="0">
                <a:solidFill>
                  <a:srgbClr val="404040"/>
                </a:solidFill>
              </a:rPr>
              <a:t>and</a:t>
            </a:r>
            <a:r>
              <a:rPr lang="en-US" dirty="0" smtClean="0">
                <a:solidFill>
                  <a:srgbClr val="FF0000"/>
                </a:solidFill>
              </a:rPr>
              <a:t> ½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in  intersection of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matroids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=1</a:t>
            </a:r>
            <a:r>
              <a:rPr lang="en-US" dirty="0" smtClean="0"/>
              <a:t> we have </a:t>
            </a:r>
            <a:r>
              <a:rPr lang="en-US" dirty="0" smtClean="0">
                <a:solidFill>
                  <a:srgbClr val="FF0000"/>
                </a:solidFill>
              </a:rPr>
              <a:t>1-1/e  </a:t>
            </a:r>
            <a:r>
              <a:rPr lang="en-US" dirty="0" smtClean="0">
                <a:solidFill>
                  <a:srgbClr val="404040"/>
                </a:solidFill>
              </a:rPr>
              <a:t>approx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which is tight unless</a:t>
            </a:r>
            <a:r>
              <a:rPr lang="en-US" dirty="0" smtClean="0">
                <a:solidFill>
                  <a:srgbClr val="FF0000"/>
                </a:solidFill>
              </a:rPr>
              <a:t> P=NP</a:t>
            </a:r>
          </a:p>
          <a:p>
            <a:pPr lvl="2"/>
            <a:r>
              <a:rPr lang="en-US" dirty="0" smtClean="0"/>
              <a:t>for fixed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 ≥ 2</a:t>
            </a:r>
            <a:r>
              <a:rPr lang="en-US" dirty="0" smtClean="0"/>
              <a:t>,  </a:t>
            </a:r>
            <a:r>
              <a:rPr lang="en-US" dirty="0" smtClean="0">
                <a:solidFill>
                  <a:srgbClr val="FF0000"/>
                </a:solidFill>
              </a:rPr>
              <a:t>1/(p+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ε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approx, otherwise </a:t>
            </a:r>
            <a:r>
              <a:rPr lang="en-US" dirty="0" smtClean="0">
                <a:solidFill>
                  <a:srgbClr val="FF0000"/>
                </a:solidFill>
              </a:rPr>
              <a:t>1/(p+1)</a:t>
            </a:r>
          </a:p>
          <a:p>
            <a:pPr lvl="2"/>
            <a:r>
              <a:rPr lang="en-US" dirty="0" smtClean="0"/>
              <a:t>hardness is </a:t>
            </a:r>
            <a:r>
              <a:rPr lang="en-US" dirty="0" err="1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/log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for large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when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is modular</a:t>
            </a:r>
          </a:p>
          <a:p>
            <a:pPr lvl="2"/>
            <a:r>
              <a:rPr lang="en-US" dirty="0" smtClean="0"/>
              <a:t>close gaps, most interesting for small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How to round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for more than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 smtClean="0"/>
              <a:t>matroid</a:t>
            </a:r>
            <a:r>
              <a:rPr lang="en-US" dirty="0" smtClean="0"/>
              <a:t>? Don’t know integrality gap for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=2</a:t>
            </a:r>
            <a:r>
              <a:rPr lang="en-US" dirty="0" smtClean="0"/>
              <a:t>!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dirty="0" err="1" smtClean="0">
                <a:solidFill>
                  <a:srgbClr val="FF0000"/>
                </a:solidFill>
              </a:rPr>
              <a:t>f(x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err="1" smtClean="0">
                <a:solidFill>
                  <a:srgbClr val="595959"/>
                </a:solidFill>
              </a:rPr>
              <a:t>s.t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in P(M)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Ax ≤ 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is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-column-sparse. Want </a:t>
            </a:r>
            <a:r>
              <a:rPr lang="en-US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Ω</a:t>
            </a:r>
            <a:r>
              <a:rPr lang="en-US" dirty="0" smtClean="0">
                <a:solidFill>
                  <a:srgbClr val="FF0000"/>
                </a:solidFill>
              </a:rPr>
              <a:t>(1/k)</a:t>
            </a:r>
            <a:r>
              <a:rPr lang="en-US" dirty="0" smtClean="0"/>
              <a:t> approx. Known without </a:t>
            </a:r>
            <a:r>
              <a:rPr lang="en-US" dirty="0" err="1" smtClean="0"/>
              <a:t>matroid</a:t>
            </a:r>
            <a:r>
              <a:rPr lang="en-US" dirty="0" smtClean="0"/>
              <a:t> constraint </a:t>
            </a:r>
            <a:r>
              <a:rPr lang="en-US" dirty="0" smtClean="0">
                <a:solidFill>
                  <a:srgbClr val="008000"/>
                </a:solidFill>
              </a:rPr>
              <a:t>[Bansal-Korula-Nagarajan-Srinivisan’10]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Maximizing Submodular 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Given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on a ground set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via a </a:t>
            </a:r>
            <a:r>
              <a:rPr lang="en-US" i="1" dirty="0" smtClean="0"/>
              <a:t>value oracle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 N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f(S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buNone/>
            </a:pPr>
            <a:r>
              <a:rPr lang="en-US" baseline="-25000" dirty="0" smtClean="0">
                <a:sym typeface="Symbol"/>
              </a:rPr>
              <a:t>		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satisfies some constraints</a:t>
            </a:r>
          </a:p>
          <a:p>
            <a:pPr>
              <a:buNone/>
            </a:pPr>
            <a:endParaRPr lang="en-US" baseline="-250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Maximizing Submodular 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Given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on a ground set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via a </a:t>
            </a:r>
            <a:r>
              <a:rPr lang="en-US" i="1" dirty="0" smtClean="0"/>
              <a:t>value oracle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max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 N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f(S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buNone/>
            </a:pPr>
            <a:r>
              <a:rPr lang="en-US" baseline="-25000" dirty="0" smtClean="0">
                <a:sym typeface="Symbol"/>
              </a:rPr>
              <a:t>		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satisfies some constraints</a:t>
            </a:r>
            <a:endParaRPr lang="en-US" baseline="-25000" dirty="0" smtClean="0">
              <a:sym typeface="Symbol"/>
            </a:endParaRPr>
          </a:p>
          <a:p>
            <a:pPr>
              <a:buNone/>
            </a:pPr>
            <a:r>
              <a:rPr lang="en-US" b="1" dirty="0" smtClean="0">
                <a:sym typeface="Symbol"/>
              </a:rPr>
              <a:t>Motivation:</a:t>
            </a:r>
          </a:p>
          <a:p>
            <a:r>
              <a:rPr lang="en-US" dirty="0" smtClean="0">
                <a:sym typeface="Symbol"/>
              </a:rPr>
              <a:t>Many non-trivial applications (easy to miss!)</a:t>
            </a:r>
          </a:p>
          <a:p>
            <a:r>
              <a:rPr lang="en-US" dirty="0" smtClean="0">
                <a:sym typeface="Symbol"/>
              </a:rPr>
              <a:t>Generalize known results for modular functions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Unconstrained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	max </a:t>
            </a:r>
            <a:r>
              <a:rPr lang="en-US" baseline="-25000" dirty="0" smtClean="0">
                <a:solidFill>
                  <a:srgbClr val="FF0000"/>
                </a:solidFill>
              </a:rPr>
              <a:t>S 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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 N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f(S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Uninteresting for monotone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</a:t>
            </a:r>
            <a:endParaRPr lang="en-US" dirty="0" smtClean="0">
              <a:solidFill>
                <a:srgbClr val="FF0000"/>
              </a:solidFill>
              <a:sym typeface="Symbol"/>
            </a:endParaRPr>
          </a:p>
          <a:p>
            <a:r>
              <a:rPr lang="en-US" dirty="0" smtClean="0">
                <a:solidFill>
                  <a:srgbClr val="404040"/>
                </a:solidFill>
                <a:sym typeface="Symbol"/>
              </a:rPr>
              <a:t>NP-Hard for non-negative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</a:t>
            </a:r>
            <a:r>
              <a:rPr lang="en-US" dirty="0" smtClean="0">
                <a:solidFill>
                  <a:srgbClr val="404040"/>
                </a:solidFill>
                <a:sym typeface="Symbol"/>
              </a:rPr>
              <a:t> (Max-Cut is a special case)</a:t>
            </a:r>
          </a:p>
          <a:p>
            <a:r>
              <a:rPr lang="en-US" dirty="0" smtClean="0">
                <a:solidFill>
                  <a:srgbClr val="404040"/>
                </a:solidFill>
                <a:sym typeface="Symbol"/>
              </a:rPr>
              <a:t>Very hard to approximate for arbitrary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f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404040"/>
                </a:solidFill>
                <a:sym typeface="Symbol"/>
              </a:rPr>
              <a:t> (reduction from Set Packing)</a:t>
            </a: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Unconstrained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[Feige-Mirrokni-Vondrak’07]</a:t>
            </a:r>
          </a:p>
          <a:p>
            <a:pPr>
              <a:buNone/>
            </a:pPr>
            <a:r>
              <a:rPr lang="en-US" dirty="0" smtClean="0"/>
              <a:t>First</a:t>
            </a:r>
            <a:r>
              <a:rPr lang="en-US" dirty="0" smtClean="0">
                <a:solidFill>
                  <a:srgbClr val="FF0000"/>
                </a:solidFill>
              </a:rPr>
              <a:t> O(1)</a:t>
            </a:r>
            <a:r>
              <a:rPr lang="en-US" dirty="0" smtClean="0">
                <a:solidFill>
                  <a:srgbClr val="404040"/>
                </a:solidFill>
              </a:rPr>
              <a:t> approximation for non-negative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Easy </a:t>
            </a:r>
            <a:r>
              <a:rPr lang="en-US" dirty="0" smtClean="0">
                <a:solidFill>
                  <a:srgbClr val="FF0000"/>
                </a:solidFill>
              </a:rPr>
              <a:t>O(1)</a:t>
            </a:r>
            <a:r>
              <a:rPr lang="en-US" dirty="0" smtClean="0">
                <a:solidFill>
                  <a:srgbClr val="404040"/>
                </a:solidFill>
              </a:rPr>
              <a:t> algorithms,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>
                <a:solidFill>
                  <a:srgbClr val="404040"/>
                </a:solidFill>
              </a:rPr>
              <a:t> for symmetric case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Non-trivial </a:t>
            </a:r>
            <a:r>
              <a:rPr lang="en-US" dirty="0" smtClean="0">
                <a:solidFill>
                  <a:srgbClr val="FF0000"/>
                </a:solidFill>
              </a:rPr>
              <a:t>2/5 = 0.4 </a:t>
            </a:r>
            <a:r>
              <a:rPr lang="en-US" dirty="0" smtClean="0">
                <a:solidFill>
                  <a:srgbClr val="404040"/>
                </a:solidFill>
              </a:rPr>
              <a:t>approximation  (slight improvement to </a:t>
            </a:r>
            <a:r>
              <a:rPr lang="en-US" dirty="0" smtClean="0">
                <a:solidFill>
                  <a:srgbClr val="FF0000"/>
                </a:solidFill>
              </a:rPr>
              <a:t>0.41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Vondrak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  <a:r>
              <a:rPr lang="en-US" dirty="0" smtClean="0">
                <a:solidFill>
                  <a:srgbClr val="404040"/>
                </a:solidFill>
              </a:rPr>
              <a:t>)</a:t>
            </a:r>
          </a:p>
          <a:p>
            <a:pPr lvl="1"/>
            <a:endParaRPr lang="en-US" dirty="0" smtClean="0">
              <a:solidFill>
                <a:srgbClr val="40404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Unconstrained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[Feige-Mirrokni-Vondrak’07]</a:t>
            </a:r>
          </a:p>
          <a:p>
            <a:pPr>
              <a:buNone/>
            </a:pPr>
            <a:r>
              <a:rPr lang="en-US" dirty="0" smtClean="0"/>
              <a:t>First</a:t>
            </a:r>
            <a:r>
              <a:rPr lang="en-US" dirty="0" smtClean="0">
                <a:solidFill>
                  <a:srgbClr val="FF0000"/>
                </a:solidFill>
              </a:rPr>
              <a:t> O(1)</a:t>
            </a:r>
            <a:r>
              <a:rPr lang="en-US" dirty="0" smtClean="0">
                <a:solidFill>
                  <a:srgbClr val="404040"/>
                </a:solidFill>
              </a:rPr>
              <a:t> approximation for non-negative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!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Easy O(1) algorithms,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>
                <a:solidFill>
                  <a:srgbClr val="404040"/>
                </a:solidFill>
              </a:rPr>
              <a:t> for symmetric case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Non-trivial </a:t>
            </a:r>
            <a:r>
              <a:rPr lang="en-US" dirty="0" smtClean="0">
                <a:solidFill>
                  <a:srgbClr val="FF0000"/>
                </a:solidFill>
              </a:rPr>
              <a:t>2/5 = 0.4 </a:t>
            </a:r>
            <a:r>
              <a:rPr lang="en-US" dirty="0" smtClean="0">
                <a:solidFill>
                  <a:srgbClr val="404040"/>
                </a:solidFill>
              </a:rPr>
              <a:t>approximation  (slight improvement to </a:t>
            </a:r>
            <a:r>
              <a:rPr lang="en-US" dirty="0" smtClean="0">
                <a:solidFill>
                  <a:srgbClr val="FF0000"/>
                </a:solidFill>
              </a:rPr>
              <a:t>0.41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 err="1" smtClean="0">
                <a:solidFill>
                  <a:srgbClr val="008000"/>
                </a:solidFill>
              </a:rPr>
              <a:t>Vondrak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  <a:r>
              <a:rPr lang="en-US" dirty="0" smtClean="0">
                <a:solidFill>
                  <a:srgbClr val="404040"/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404040"/>
                </a:solidFill>
              </a:rPr>
              <a:t>Better than </a:t>
            </a:r>
            <a:r>
              <a:rPr lang="en-US" dirty="0" smtClean="0">
                <a:solidFill>
                  <a:srgbClr val="FF0000"/>
                </a:solidFill>
              </a:rPr>
              <a:t>½</a:t>
            </a:r>
            <a:r>
              <a:rPr lang="en-US" dirty="0" smtClean="0">
                <a:solidFill>
                  <a:srgbClr val="404040"/>
                </a:solidFill>
              </a:rPr>
              <a:t> requires exponential # of value queries</a:t>
            </a:r>
          </a:p>
          <a:p>
            <a:pPr>
              <a:buNone/>
            </a:pPr>
            <a:r>
              <a:rPr lang="en-US" b="1" dirty="0" smtClean="0">
                <a:solidFill>
                  <a:srgbClr val="404040"/>
                </a:solidFill>
              </a:rPr>
              <a:t>Open Problem: </a:t>
            </a:r>
            <a:r>
              <a:rPr lang="en-US" dirty="0" smtClean="0">
                <a:solidFill>
                  <a:srgbClr val="404040"/>
                </a:solidFill>
              </a:rPr>
              <a:t>Close gap between </a:t>
            </a:r>
            <a:r>
              <a:rPr lang="en-US" dirty="0" smtClean="0">
                <a:solidFill>
                  <a:srgbClr val="FF0000"/>
                </a:solidFill>
              </a:rPr>
              <a:t>0.41</a:t>
            </a:r>
            <a:r>
              <a:rPr lang="en-US" dirty="0" smtClean="0">
                <a:solidFill>
                  <a:srgbClr val="40404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½ </a:t>
            </a:r>
          </a:p>
          <a:p>
            <a:pPr lvl="1"/>
            <a:endParaRPr lang="en-US" dirty="0" smtClean="0">
              <a:solidFill>
                <a:srgbClr val="40404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2314</TotalTime>
  <Words>3412</Words>
  <Application>Microsoft Macintosh PowerPoint</Application>
  <PresentationFormat>On-screen Show (4:3)</PresentationFormat>
  <Paragraphs>323</Paragraphs>
  <Slides>49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Capital</vt:lpstr>
      <vt:lpstr>Submodular Set Function Maximization A Mini-Survey</vt:lpstr>
      <vt:lpstr>Submodular Set Functions</vt:lpstr>
      <vt:lpstr>Submodular Functions</vt:lpstr>
      <vt:lpstr>Well-known Examples</vt:lpstr>
      <vt:lpstr>Maximizing Submodular Set Functions</vt:lpstr>
      <vt:lpstr>Maximizing Submodular Set Functions</vt:lpstr>
      <vt:lpstr>Unconstrained Problem</vt:lpstr>
      <vt:lpstr>Unconstrained Problem</vt:lpstr>
      <vt:lpstr>Unconstrained Problem</vt:lpstr>
      <vt:lpstr>Unconstrained Problem</vt:lpstr>
      <vt:lpstr>Local Search Analysis</vt:lpstr>
      <vt:lpstr>Local Search Analysis</vt:lpstr>
      <vt:lpstr>Maximizing Submodular Set Functions with Constraints</vt:lpstr>
      <vt:lpstr>Matroid and Knapsack Constraints</vt:lpstr>
      <vt:lpstr>Matroid Constraints</vt:lpstr>
      <vt:lpstr>Monotone Functions</vt:lpstr>
      <vt:lpstr>Cardinality Constraint</vt:lpstr>
      <vt:lpstr>Greedy Algorithm</vt:lpstr>
      <vt:lpstr>Greedy Analysis</vt:lpstr>
      <vt:lpstr>A Different Analysis</vt:lpstr>
      <vt:lpstr>A Different Analysis</vt:lpstr>
      <vt:lpstr>Why weaker analysis?</vt:lpstr>
      <vt:lpstr>Base Exchange Theorem</vt:lpstr>
      <vt:lpstr>Proof for Greedy</vt:lpstr>
      <vt:lpstr>Multiple Matroids</vt:lpstr>
      <vt:lpstr>Non-negative functions?</vt:lpstr>
      <vt:lpstr>Knapsack Constraints</vt:lpstr>
      <vt:lpstr>Can we do better?</vt:lpstr>
      <vt:lpstr>Can we do better?</vt:lpstr>
      <vt:lpstr>Can we do better?</vt:lpstr>
      <vt:lpstr>Multilinear Extension of f</vt:lpstr>
      <vt:lpstr>Multilinear Extension of f</vt:lpstr>
      <vt:lpstr>Multilinear Extension of f</vt:lpstr>
      <vt:lpstr>Optimizing F(x) </vt:lpstr>
      <vt:lpstr>Generic Approach </vt:lpstr>
      <vt:lpstr>Rounding in Matroids</vt:lpstr>
      <vt:lpstr>Rounding in Matroids</vt:lpstr>
      <vt:lpstr>New Rounding Method</vt:lpstr>
      <vt:lpstr>Merging two Bases</vt:lpstr>
      <vt:lpstr>Merging two Bases</vt:lpstr>
      <vt:lpstr>Merging two Bases</vt:lpstr>
      <vt:lpstr>Swap Rounding for Matroids</vt:lpstr>
      <vt:lpstr>Applications</vt:lpstr>
      <vt:lpstr>Other Tools</vt:lpstr>
      <vt:lpstr>Illustrative Application</vt:lpstr>
      <vt:lpstr>Problem Definition</vt:lpstr>
      <vt:lpstr>Reduction </vt:lpstr>
      <vt:lpstr>Summary</vt:lpstr>
      <vt:lpstr>Open Problems</vt:lpstr>
    </vt:vector>
  </TitlesOfParts>
  <Company>Univ. of Illinois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Constrained Submodular Set Function Maximization</dc:title>
  <dc:creator>Office 2004 Test Drive User</dc:creator>
  <cp:lastModifiedBy>Office 2004 Test Drive User</cp:lastModifiedBy>
  <cp:revision>133</cp:revision>
  <dcterms:created xsi:type="dcterms:W3CDTF">2010-04-19T21:41:43Z</dcterms:created>
  <dcterms:modified xsi:type="dcterms:W3CDTF">2010-04-19T21:45:08Z</dcterms:modified>
</cp:coreProperties>
</file>